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</p:sldMasterIdLst>
  <p:notesMasterIdLst>
    <p:notesMasterId r:id="rId24"/>
  </p:notesMasterIdLst>
  <p:sldIdLst>
    <p:sldId id="257" r:id="rId11"/>
    <p:sldId id="259" r:id="rId12"/>
    <p:sldId id="258" r:id="rId13"/>
    <p:sldId id="265" r:id="rId14"/>
    <p:sldId id="263" r:id="rId15"/>
    <p:sldId id="281" r:id="rId16"/>
    <p:sldId id="267" r:id="rId17"/>
    <p:sldId id="284" r:id="rId18"/>
    <p:sldId id="293" r:id="rId19"/>
    <p:sldId id="294" r:id="rId20"/>
    <p:sldId id="269" r:id="rId21"/>
    <p:sldId id="296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8D2A71-60AB-EAD1-7FA5-A6FD76B0075A}" name="Bernard Aritua" initials="BA" userId="S::baritua@worldbank.org::a0c17256-fc4a-48fc-824c-18714e3ccc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A1C"/>
    <a:srgbClr val="30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107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Unemployment</a:t>
            </a:r>
            <a:r>
              <a:rPr lang="en-US" sz="1800" baseline="0"/>
              <a:t> rate, 2025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Data!$B$3:$B$232</c:f>
              <c:strCache>
                <c:ptCount val="230"/>
                <c:pt idx="0">
                  <c:v>SWZ</c:v>
                </c:pt>
                <c:pt idx="1">
                  <c:v>ZAF</c:v>
                </c:pt>
                <c:pt idx="2">
                  <c:v>DJI</c:v>
                </c:pt>
                <c:pt idx="3">
                  <c:v>BWA</c:v>
                </c:pt>
                <c:pt idx="4">
                  <c:v>GAB</c:v>
                </c:pt>
                <c:pt idx="5">
                  <c:v>COG</c:v>
                </c:pt>
                <c:pt idx="6">
                  <c:v>NAM</c:v>
                </c:pt>
                <c:pt idx="7">
                  <c:v>SOM</c:v>
                </c:pt>
                <c:pt idx="8">
                  <c:v>LBY</c:v>
                </c:pt>
                <c:pt idx="9">
                  <c:v>VCT</c:v>
                </c:pt>
                <c:pt idx="10">
                  <c:v>YEM</c:v>
                </c:pt>
                <c:pt idx="11">
                  <c:v>JOR</c:v>
                </c:pt>
                <c:pt idx="12">
                  <c:v>LSO</c:v>
                </c:pt>
                <c:pt idx="13">
                  <c:v>IRQ</c:v>
                </c:pt>
                <c:pt idx="14">
                  <c:v>TUN</c:v>
                </c:pt>
                <c:pt idx="15">
                  <c:v>HTI</c:v>
                </c:pt>
                <c:pt idx="16">
                  <c:v>AGO</c:v>
                </c:pt>
                <c:pt idx="17">
                  <c:v>MNE</c:v>
                </c:pt>
                <c:pt idx="18">
                  <c:v>SYR</c:v>
                </c:pt>
                <c:pt idx="19">
                  <c:v>AFG</c:v>
                </c:pt>
                <c:pt idx="20">
                  <c:v>ARM</c:v>
                </c:pt>
                <c:pt idx="21">
                  <c:v>MKD</c:v>
                </c:pt>
                <c:pt idx="22">
                  <c:v>GEO</c:v>
                </c:pt>
                <c:pt idx="23">
                  <c:v>GUY</c:v>
                </c:pt>
                <c:pt idx="24">
                  <c:v>CPV</c:v>
                </c:pt>
                <c:pt idx="25">
                  <c:v>PYF</c:v>
                </c:pt>
                <c:pt idx="26">
                  <c:v>DZA</c:v>
                </c:pt>
                <c:pt idx="27">
                  <c:v>VIR</c:v>
                </c:pt>
                <c:pt idx="28">
                  <c:v>RWA</c:v>
                </c:pt>
                <c:pt idx="29">
                  <c:v>NCL</c:v>
                </c:pt>
                <c:pt idx="30">
                  <c:v>BIH</c:v>
                </c:pt>
                <c:pt idx="31">
                  <c:v>ALB</c:v>
                </c:pt>
                <c:pt idx="32">
                  <c:v>NPL</c:v>
                </c:pt>
                <c:pt idx="33">
                  <c:v>ESP</c:v>
                </c:pt>
                <c:pt idx="34">
                  <c:v>MRT</c:v>
                </c:pt>
                <c:pt idx="35">
                  <c:v>FIN</c:v>
                </c:pt>
                <c:pt idx="36">
                  <c:v>LCA</c:v>
                </c:pt>
                <c:pt idx="37">
                  <c:v>ZWE</c:v>
                </c:pt>
                <c:pt idx="38">
                  <c:v>ARB</c:v>
                </c:pt>
                <c:pt idx="39">
                  <c:v>BHS</c:v>
                </c:pt>
                <c:pt idx="40">
                  <c:v>STP</c:v>
                </c:pt>
                <c:pt idx="41">
                  <c:v>MAR</c:v>
                </c:pt>
                <c:pt idx="42">
                  <c:v>CHL</c:v>
                </c:pt>
                <c:pt idx="43">
                  <c:v>BLZ</c:v>
                </c:pt>
                <c:pt idx="44">
                  <c:v>SWE</c:v>
                </c:pt>
                <c:pt idx="45">
                  <c:v>MNA</c:v>
                </c:pt>
                <c:pt idx="46">
                  <c:v>TMN</c:v>
                </c:pt>
                <c:pt idx="47">
                  <c:v>OSS</c:v>
                </c:pt>
                <c:pt idx="48">
                  <c:v>GRC</c:v>
                </c:pt>
                <c:pt idx="49">
                  <c:v>TUR</c:v>
                </c:pt>
                <c:pt idx="50">
                  <c:v>PAN</c:v>
                </c:pt>
                <c:pt idx="51">
                  <c:v>GNQ</c:v>
                </c:pt>
                <c:pt idx="52">
                  <c:v>EST</c:v>
                </c:pt>
                <c:pt idx="53">
                  <c:v>IRN</c:v>
                </c:pt>
                <c:pt idx="54">
                  <c:v>COL</c:v>
                </c:pt>
                <c:pt idx="55">
                  <c:v>SUR</c:v>
                </c:pt>
                <c:pt idx="56">
                  <c:v>MEA</c:v>
                </c:pt>
                <c:pt idx="57">
                  <c:v>SST</c:v>
                </c:pt>
                <c:pt idx="58">
                  <c:v>CSS</c:v>
                </c:pt>
                <c:pt idx="59">
                  <c:v>FRA</c:v>
                </c:pt>
                <c:pt idx="60">
                  <c:v>AFE</c:v>
                </c:pt>
                <c:pt idx="61">
                  <c:v>URY</c:v>
                </c:pt>
                <c:pt idx="62">
                  <c:v>ARG</c:v>
                </c:pt>
                <c:pt idx="63">
                  <c:v>SRB</c:v>
                </c:pt>
                <c:pt idx="64">
                  <c:v>TJK</c:v>
                </c:pt>
                <c:pt idx="65">
                  <c:v>CAN</c:v>
                </c:pt>
                <c:pt idx="66">
                  <c:v>CRI</c:v>
                </c:pt>
                <c:pt idx="67">
                  <c:v>ECA</c:v>
                </c:pt>
                <c:pt idx="68">
                  <c:v>EGY</c:v>
                </c:pt>
                <c:pt idx="69">
                  <c:v>LTU</c:v>
                </c:pt>
                <c:pt idx="70">
                  <c:v>MOZ</c:v>
                </c:pt>
                <c:pt idx="71">
                  <c:v>LVA</c:v>
                </c:pt>
                <c:pt idx="72">
                  <c:v>BRB</c:v>
                </c:pt>
                <c:pt idx="73">
                  <c:v>GMB</c:v>
                </c:pt>
                <c:pt idx="74">
                  <c:v>ITA</c:v>
                </c:pt>
                <c:pt idx="75">
                  <c:v>LUX</c:v>
                </c:pt>
                <c:pt idx="76">
                  <c:v>EMU</c:v>
                </c:pt>
                <c:pt idx="77">
                  <c:v>CAF</c:v>
                </c:pt>
                <c:pt idx="78">
                  <c:v>CHI</c:v>
                </c:pt>
                <c:pt idx="79">
                  <c:v>PRT</c:v>
                </c:pt>
                <c:pt idx="80">
                  <c:v>ROU</c:v>
                </c:pt>
                <c:pt idx="81">
                  <c:v>PRI</c:v>
                </c:pt>
                <c:pt idx="82">
                  <c:v>ERI</c:v>
                </c:pt>
                <c:pt idx="83">
                  <c:v>BRA</c:v>
                </c:pt>
                <c:pt idx="84">
                  <c:v>SSA</c:v>
                </c:pt>
                <c:pt idx="85">
                  <c:v>EUU</c:v>
                </c:pt>
                <c:pt idx="86">
                  <c:v>ZMB</c:v>
                </c:pt>
                <c:pt idx="87">
                  <c:v>BEL</c:v>
                </c:pt>
                <c:pt idx="88">
                  <c:v>SSF</c:v>
                </c:pt>
                <c:pt idx="89">
                  <c:v>TSS</c:v>
                </c:pt>
                <c:pt idx="90">
                  <c:v>MUS</c:v>
                </c:pt>
                <c:pt idx="91">
                  <c:v>AUT</c:v>
                </c:pt>
                <c:pt idx="92">
                  <c:v>GUM</c:v>
                </c:pt>
                <c:pt idx="93">
                  <c:v>DNK</c:v>
                </c:pt>
                <c:pt idx="94">
                  <c:v>TLA</c:v>
                </c:pt>
                <c:pt idx="95">
                  <c:v>LCN</c:v>
                </c:pt>
                <c:pt idx="96">
                  <c:v>AZE</c:v>
                </c:pt>
                <c:pt idx="97">
                  <c:v>KEN</c:v>
                </c:pt>
                <c:pt idx="98">
                  <c:v>UMC</c:v>
                </c:pt>
                <c:pt idx="99">
                  <c:v>PAK</c:v>
                </c:pt>
                <c:pt idx="100">
                  <c:v>SVK</c:v>
                </c:pt>
                <c:pt idx="101">
                  <c:v>ECS</c:v>
                </c:pt>
                <c:pt idx="102">
                  <c:v>FJI</c:v>
                </c:pt>
                <c:pt idx="103">
                  <c:v>VEN</c:v>
                </c:pt>
                <c:pt idx="104">
                  <c:v>LAC</c:v>
                </c:pt>
                <c:pt idx="105">
                  <c:v>BRN</c:v>
                </c:pt>
                <c:pt idx="106">
                  <c:v>LIC</c:v>
                </c:pt>
                <c:pt idx="107">
                  <c:v>MNG</c:v>
                </c:pt>
                <c:pt idx="108">
                  <c:v>GIN</c:v>
                </c:pt>
                <c:pt idx="109">
                  <c:v>EAR</c:v>
                </c:pt>
                <c:pt idx="110">
                  <c:v>FCS</c:v>
                </c:pt>
                <c:pt idx="111">
                  <c:v>PER</c:v>
                </c:pt>
                <c:pt idx="112">
                  <c:v>DOM</c:v>
                </c:pt>
                <c:pt idx="113">
                  <c:v>NZL</c:v>
                </c:pt>
                <c:pt idx="114">
                  <c:v>VUT</c:v>
                </c:pt>
                <c:pt idx="115">
                  <c:v>MWI</c:v>
                </c:pt>
                <c:pt idx="116">
                  <c:v>NIC</c:v>
                </c:pt>
                <c:pt idx="117">
                  <c:v>HRV</c:v>
                </c:pt>
                <c:pt idx="118">
                  <c:v>WSM</c:v>
                </c:pt>
                <c:pt idx="119">
                  <c:v>IBD</c:v>
                </c:pt>
                <c:pt idx="120">
                  <c:v>OED</c:v>
                </c:pt>
                <c:pt idx="121">
                  <c:v>CYP</c:v>
                </c:pt>
                <c:pt idx="122">
                  <c:v>HND</c:v>
                </c:pt>
                <c:pt idx="123">
                  <c:v>LMY</c:v>
                </c:pt>
                <c:pt idx="124">
                  <c:v>MIC</c:v>
                </c:pt>
                <c:pt idx="125">
                  <c:v>CHE</c:v>
                </c:pt>
                <c:pt idx="126">
                  <c:v>IBT</c:v>
                </c:pt>
                <c:pt idx="127">
                  <c:v>PRY</c:v>
                </c:pt>
                <c:pt idx="128">
                  <c:v>WLD</c:v>
                </c:pt>
                <c:pt idx="129">
                  <c:v>KAZ</c:v>
                </c:pt>
                <c:pt idx="130">
                  <c:v>GBR</c:v>
                </c:pt>
                <c:pt idx="131">
                  <c:v>PST</c:v>
                </c:pt>
                <c:pt idx="132">
                  <c:v>LDC</c:v>
                </c:pt>
                <c:pt idx="133">
                  <c:v>NOR</c:v>
                </c:pt>
                <c:pt idx="134">
                  <c:v>IRL</c:v>
                </c:pt>
                <c:pt idx="135">
                  <c:v>UZB</c:v>
                </c:pt>
                <c:pt idx="136">
                  <c:v>TEC</c:v>
                </c:pt>
                <c:pt idx="137">
                  <c:v>CHN</c:v>
                </c:pt>
                <c:pt idx="138">
                  <c:v>PRE</c:v>
                </c:pt>
                <c:pt idx="139">
                  <c:v>HUN</c:v>
                </c:pt>
                <c:pt idx="140">
                  <c:v>MDV</c:v>
                </c:pt>
                <c:pt idx="141">
                  <c:v>NAC</c:v>
                </c:pt>
                <c:pt idx="142">
                  <c:v>LTE</c:v>
                </c:pt>
                <c:pt idx="143">
                  <c:v>COD</c:v>
                </c:pt>
                <c:pt idx="144">
                  <c:v>IDX</c:v>
                </c:pt>
                <c:pt idx="145">
                  <c:v>IDA</c:v>
                </c:pt>
                <c:pt idx="146">
                  <c:v>IDB</c:v>
                </c:pt>
                <c:pt idx="147">
                  <c:v>HIC</c:v>
                </c:pt>
                <c:pt idx="148">
                  <c:v>LMC</c:v>
                </c:pt>
                <c:pt idx="149">
                  <c:v>TKM</c:v>
                </c:pt>
                <c:pt idx="150">
                  <c:v>SAS</c:v>
                </c:pt>
                <c:pt idx="151">
                  <c:v>TSA</c:v>
                </c:pt>
                <c:pt idx="152">
                  <c:v>IND</c:v>
                </c:pt>
                <c:pt idx="153">
                  <c:v>USA</c:v>
                </c:pt>
                <c:pt idx="154">
                  <c:v>CEB</c:v>
                </c:pt>
                <c:pt idx="155">
                  <c:v>HPC</c:v>
                </c:pt>
                <c:pt idx="156">
                  <c:v>AUS</c:v>
                </c:pt>
                <c:pt idx="157">
                  <c:v>LKA</c:v>
                </c:pt>
                <c:pt idx="158">
                  <c:v>TEA</c:v>
                </c:pt>
                <c:pt idx="159">
                  <c:v>EAP</c:v>
                </c:pt>
                <c:pt idx="160">
                  <c:v>NLD</c:v>
                </c:pt>
                <c:pt idx="161">
                  <c:v>COM</c:v>
                </c:pt>
                <c:pt idx="162">
                  <c:v>EAS</c:v>
                </c:pt>
                <c:pt idx="163">
                  <c:v>BGD</c:v>
                </c:pt>
                <c:pt idx="164">
                  <c:v>MYS</c:v>
                </c:pt>
                <c:pt idx="165">
                  <c:v>DEU</c:v>
                </c:pt>
                <c:pt idx="166">
                  <c:v>ISL</c:v>
                </c:pt>
                <c:pt idx="167">
                  <c:v>CMR</c:v>
                </c:pt>
                <c:pt idx="168">
                  <c:v>PRK</c:v>
                </c:pt>
                <c:pt idx="169">
                  <c:v>BGR</c:v>
                </c:pt>
                <c:pt idx="170">
                  <c:v>KGZ</c:v>
                </c:pt>
                <c:pt idx="171">
                  <c:v>PSS</c:v>
                </c:pt>
                <c:pt idx="172">
                  <c:v>ISR</c:v>
                </c:pt>
                <c:pt idx="173">
                  <c:v>BFA</c:v>
                </c:pt>
                <c:pt idx="174">
                  <c:v>BLR</c:v>
                </c:pt>
                <c:pt idx="175">
                  <c:v>TTO</c:v>
                </c:pt>
                <c:pt idx="176">
                  <c:v>ETH</c:v>
                </c:pt>
                <c:pt idx="177">
                  <c:v>ECU</c:v>
                </c:pt>
                <c:pt idx="178">
                  <c:v>SLV</c:v>
                </c:pt>
                <c:pt idx="179">
                  <c:v>JAM</c:v>
                </c:pt>
                <c:pt idx="180">
                  <c:v>OMN</c:v>
                </c:pt>
                <c:pt idx="181">
                  <c:v>IDN</c:v>
                </c:pt>
                <c:pt idx="182">
                  <c:v>BTN</c:v>
                </c:pt>
                <c:pt idx="183">
                  <c:v>AFW</c:v>
                </c:pt>
                <c:pt idx="184">
                  <c:v>SVN</c:v>
                </c:pt>
                <c:pt idx="185">
                  <c:v>SLE</c:v>
                </c:pt>
                <c:pt idx="186">
                  <c:v>NGA</c:v>
                </c:pt>
                <c:pt idx="187">
                  <c:v>MMR</c:v>
                </c:pt>
                <c:pt idx="188">
                  <c:v>MDG</c:v>
                </c:pt>
                <c:pt idx="189">
                  <c:v>SAU</c:v>
                </c:pt>
                <c:pt idx="190">
                  <c:v>GHA</c:v>
                </c:pt>
                <c:pt idx="191">
                  <c:v>POL</c:v>
                </c:pt>
                <c:pt idx="192">
                  <c:v>BOL</c:v>
                </c:pt>
                <c:pt idx="193">
                  <c:v>MLT</c:v>
                </c:pt>
                <c:pt idx="194">
                  <c:v>LBR</c:v>
                </c:pt>
                <c:pt idx="195">
                  <c:v>MLI</c:v>
                </c:pt>
                <c:pt idx="196">
                  <c:v>CZE</c:v>
                </c:pt>
                <c:pt idx="197">
                  <c:v>SGP</c:v>
                </c:pt>
                <c:pt idx="198">
                  <c:v>HKG</c:v>
                </c:pt>
                <c:pt idx="199">
                  <c:v>UGA</c:v>
                </c:pt>
                <c:pt idx="200">
                  <c:v>SEN</c:v>
                </c:pt>
                <c:pt idx="201">
                  <c:v>KOR</c:v>
                </c:pt>
                <c:pt idx="202">
                  <c:v>GNB</c:v>
                </c:pt>
                <c:pt idx="203">
                  <c:v>MEX</c:v>
                </c:pt>
                <c:pt idx="204">
                  <c:v>GTM</c:v>
                </c:pt>
                <c:pt idx="205">
                  <c:v>PNG</c:v>
                </c:pt>
                <c:pt idx="206">
                  <c:v>JPN</c:v>
                </c:pt>
                <c:pt idx="207">
                  <c:v>MAC</c:v>
                </c:pt>
                <c:pt idx="208">
                  <c:v>CIV</c:v>
                </c:pt>
                <c:pt idx="209">
                  <c:v>PHL</c:v>
                </c:pt>
                <c:pt idx="210">
                  <c:v>KWT</c:v>
                </c:pt>
                <c:pt idx="211">
                  <c:v>ARE</c:v>
                </c:pt>
                <c:pt idx="212">
                  <c:v>RUS</c:v>
                </c:pt>
                <c:pt idx="213">
                  <c:v>TON</c:v>
                </c:pt>
                <c:pt idx="214">
                  <c:v>TGO</c:v>
                </c:pt>
                <c:pt idx="215">
                  <c:v>CUB</c:v>
                </c:pt>
                <c:pt idx="216">
                  <c:v>TLS</c:v>
                </c:pt>
                <c:pt idx="217">
                  <c:v>BEN</c:v>
                </c:pt>
                <c:pt idx="218">
                  <c:v>TZA</c:v>
                </c:pt>
                <c:pt idx="219">
                  <c:v>VNM</c:v>
                </c:pt>
                <c:pt idx="220">
                  <c:v>MDA</c:v>
                </c:pt>
                <c:pt idx="221">
                  <c:v>SLB</c:v>
                </c:pt>
                <c:pt idx="222">
                  <c:v>LAO</c:v>
                </c:pt>
                <c:pt idx="223">
                  <c:v>BHR</c:v>
                </c:pt>
                <c:pt idx="224">
                  <c:v>TCD</c:v>
                </c:pt>
                <c:pt idx="225">
                  <c:v>BDI</c:v>
                </c:pt>
                <c:pt idx="226">
                  <c:v>THA</c:v>
                </c:pt>
                <c:pt idx="227">
                  <c:v>NER</c:v>
                </c:pt>
                <c:pt idx="228">
                  <c:v>KHM</c:v>
                </c:pt>
                <c:pt idx="229">
                  <c:v>QAT</c:v>
                </c:pt>
              </c:strCache>
            </c:strRef>
          </c:cat>
          <c:val>
            <c:numRef>
              <c:f>Data!$C$3:$C$232</c:f>
              <c:numCache>
                <c:formatCode>0.0</c:formatCode>
                <c:ptCount val="230"/>
                <c:pt idx="0">
                  <c:v>34.201999999999998</c:v>
                </c:pt>
                <c:pt idx="1">
                  <c:v>32.390999999999998</c:v>
                </c:pt>
                <c:pt idx="2">
                  <c:v>26.015000000000001</c:v>
                </c:pt>
                <c:pt idx="3">
                  <c:v>24.477</c:v>
                </c:pt>
                <c:pt idx="4">
                  <c:v>20.154</c:v>
                </c:pt>
                <c:pt idx="5">
                  <c:v>19.876000000000001</c:v>
                </c:pt>
                <c:pt idx="6">
                  <c:v>19.291</c:v>
                </c:pt>
                <c:pt idx="7">
                  <c:v>18.948</c:v>
                </c:pt>
                <c:pt idx="8">
                  <c:v>18.757999999999999</c:v>
                </c:pt>
                <c:pt idx="9">
                  <c:v>18.003</c:v>
                </c:pt>
                <c:pt idx="10">
                  <c:v>17.321999999999999</c:v>
                </c:pt>
                <c:pt idx="11">
                  <c:v>16.535</c:v>
                </c:pt>
                <c:pt idx="12">
                  <c:v>16.315000000000001</c:v>
                </c:pt>
                <c:pt idx="13">
                  <c:v>15.484999999999999</c:v>
                </c:pt>
                <c:pt idx="14">
                  <c:v>15.108000000000001</c:v>
                </c:pt>
                <c:pt idx="15">
                  <c:v>14.944000000000001</c:v>
                </c:pt>
                <c:pt idx="16">
                  <c:v>14.108000000000001</c:v>
                </c:pt>
                <c:pt idx="17">
                  <c:v>13.571999999999999</c:v>
                </c:pt>
                <c:pt idx="18">
                  <c:v>13.569000000000001</c:v>
                </c:pt>
                <c:pt idx="19">
                  <c:v>13.351000000000001</c:v>
                </c:pt>
                <c:pt idx="20">
                  <c:v>12.871</c:v>
                </c:pt>
                <c:pt idx="21">
                  <c:v>12.256</c:v>
                </c:pt>
                <c:pt idx="22">
                  <c:v>12.097</c:v>
                </c:pt>
                <c:pt idx="23">
                  <c:v>11.962</c:v>
                </c:pt>
                <c:pt idx="24">
                  <c:v>11.939</c:v>
                </c:pt>
                <c:pt idx="25">
                  <c:v>11.662000000000001</c:v>
                </c:pt>
                <c:pt idx="26">
                  <c:v>11.632999999999999</c:v>
                </c:pt>
                <c:pt idx="27">
                  <c:v>11.443</c:v>
                </c:pt>
                <c:pt idx="28">
                  <c:v>11.363</c:v>
                </c:pt>
                <c:pt idx="29">
                  <c:v>11.173999999999999</c:v>
                </c:pt>
                <c:pt idx="30">
                  <c:v>11.037000000000001</c:v>
                </c:pt>
                <c:pt idx="31">
                  <c:v>10.926</c:v>
                </c:pt>
                <c:pt idx="32">
                  <c:v>10.465</c:v>
                </c:pt>
                <c:pt idx="33">
                  <c:v>10.375999999999999</c:v>
                </c:pt>
                <c:pt idx="34">
                  <c:v>10.319000000000001</c:v>
                </c:pt>
                <c:pt idx="35">
                  <c:v>9.4610000000000003</c:v>
                </c:pt>
                <c:pt idx="36">
                  <c:v>9.452</c:v>
                </c:pt>
                <c:pt idx="37">
                  <c:v>9.2929999999999993</c:v>
                </c:pt>
                <c:pt idx="38">
                  <c:v>9.2207308316084813</c:v>
                </c:pt>
                <c:pt idx="39">
                  <c:v>9.2070000000000007</c:v>
                </c:pt>
                <c:pt idx="40">
                  <c:v>9.1319999999999997</c:v>
                </c:pt>
                <c:pt idx="41">
                  <c:v>9</c:v>
                </c:pt>
                <c:pt idx="42">
                  <c:v>8.9740000000000002</c:v>
                </c:pt>
                <c:pt idx="43">
                  <c:v>8.8559999999999999</c:v>
                </c:pt>
                <c:pt idx="44">
                  <c:v>8.6940000000000008</c:v>
                </c:pt>
                <c:pt idx="45">
                  <c:v>8.6937806622137899</c:v>
                </c:pt>
                <c:pt idx="46">
                  <c:v>8.6937806622137899</c:v>
                </c:pt>
                <c:pt idx="47">
                  <c:v>8.5916776744320291</c:v>
                </c:pt>
                <c:pt idx="48">
                  <c:v>8.5399999999999991</c:v>
                </c:pt>
                <c:pt idx="49">
                  <c:v>8.52</c:v>
                </c:pt>
                <c:pt idx="50">
                  <c:v>8.36</c:v>
                </c:pt>
                <c:pt idx="51">
                  <c:v>8.3369999999999997</c:v>
                </c:pt>
                <c:pt idx="52">
                  <c:v>8.3130000000000006</c:v>
                </c:pt>
                <c:pt idx="53">
                  <c:v>8.3010000000000002</c:v>
                </c:pt>
                <c:pt idx="54">
                  <c:v>8.2899999999999991</c:v>
                </c:pt>
                <c:pt idx="55">
                  <c:v>7.8339999999999996</c:v>
                </c:pt>
                <c:pt idx="56">
                  <c:v>7.7948388295443456</c:v>
                </c:pt>
                <c:pt idx="57">
                  <c:v>7.7566430766569621</c:v>
                </c:pt>
                <c:pt idx="58">
                  <c:v>7.5511463967615438</c:v>
                </c:pt>
                <c:pt idx="59">
                  <c:v>7.5419999999999998</c:v>
                </c:pt>
                <c:pt idx="60">
                  <c:v>7.5392344239047162</c:v>
                </c:pt>
                <c:pt idx="61">
                  <c:v>7.516</c:v>
                </c:pt>
                <c:pt idx="62">
                  <c:v>7.1449999999999996</c:v>
                </c:pt>
                <c:pt idx="63">
                  <c:v>7.1230000000000002</c:v>
                </c:pt>
                <c:pt idx="64">
                  <c:v>6.931</c:v>
                </c:pt>
                <c:pt idx="65">
                  <c:v>6.907</c:v>
                </c:pt>
                <c:pt idx="66">
                  <c:v>6.843</c:v>
                </c:pt>
                <c:pt idx="67">
                  <c:v>6.8334629704941845</c:v>
                </c:pt>
                <c:pt idx="68">
                  <c:v>6.7809999999999997</c:v>
                </c:pt>
                <c:pt idx="69">
                  <c:v>6.7309999999999999</c:v>
                </c:pt>
                <c:pt idx="70">
                  <c:v>6.6280000000000001</c:v>
                </c:pt>
                <c:pt idx="71">
                  <c:v>6.5679999999999996</c:v>
                </c:pt>
                <c:pt idx="72">
                  <c:v>6.524</c:v>
                </c:pt>
                <c:pt idx="73">
                  <c:v>6.5209999999999999</c:v>
                </c:pt>
                <c:pt idx="74">
                  <c:v>6.391</c:v>
                </c:pt>
                <c:pt idx="75">
                  <c:v>6.343</c:v>
                </c:pt>
                <c:pt idx="76">
                  <c:v>6.331389643492253</c:v>
                </c:pt>
                <c:pt idx="77">
                  <c:v>6.2510000000000003</c:v>
                </c:pt>
                <c:pt idx="78">
                  <c:v>6.1689999999999996</c:v>
                </c:pt>
                <c:pt idx="79">
                  <c:v>6.1639999999999997</c:v>
                </c:pt>
                <c:pt idx="80">
                  <c:v>5.992</c:v>
                </c:pt>
                <c:pt idx="81">
                  <c:v>5.9909999999999997</c:v>
                </c:pt>
                <c:pt idx="82">
                  <c:v>5.9779999999999998</c:v>
                </c:pt>
                <c:pt idx="83">
                  <c:v>5.97</c:v>
                </c:pt>
                <c:pt idx="84">
                  <c:v>5.9396760793172865</c:v>
                </c:pt>
                <c:pt idx="85">
                  <c:v>5.9265180912125874</c:v>
                </c:pt>
                <c:pt idx="86">
                  <c:v>5.9180000000000001</c:v>
                </c:pt>
                <c:pt idx="87">
                  <c:v>5.9059999999999997</c:v>
                </c:pt>
                <c:pt idx="88">
                  <c:v>5.6579822564476663</c:v>
                </c:pt>
                <c:pt idx="89">
                  <c:v>5.6579822564476654</c:v>
                </c:pt>
                <c:pt idx="90">
                  <c:v>5.6349999999999998</c:v>
                </c:pt>
                <c:pt idx="91">
                  <c:v>5.5819999999999999</c:v>
                </c:pt>
                <c:pt idx="92">
                  <c:v>5.569</c:v>
                </c:pt>
                <c:pt idx="93">
                  <c:v>5.5289999999999999</c:v>
                </c:pt>
                <c:pt idx="94">
                  <c:v>5.509854501187589</c:v>
                </c:pt>
                <c:pt idx="95">
                  <c:v>5.45906708114628</c:v>
                </c:pt>
                <c:pt idx="96">
                  <c:v>5.4569999999999999</c:v>
                </c:pt>
                <c:pt idx="97">
                  <c:v>5.4489999999999998</c:v>
                </c:pt>
                <c:pt idx="98">
                  <c:v>5.4213373016797695</c:v>
                </c:pt>
                <c:pt idx="99">
                  <c:v>5.42</c:v>
                </c:pt>
                <c:pt idx="100">
                  <c:v>5.359</c:v>
                </c:pt>
                <c:pt idx="101">
                  <c:v>5.3576370981018879</c:v>
                </c:pt>
                <c:pt idx="102">
                  <c:v>5.3470000000000004</c:v>
                </c:pt>
                <c:pt idx="103">
                  <c:v>5.3070000000000004</c:v>
                </c:pt>
                <c:pt idx="104">
                  <c:v>5.2856856913417074</c:v>
                </c:pt>
                <c:pt idx="105">
                  <c:v>5.2770000000000001</c:v>
                </c:pt>
                <c:pt idx="106">
                  <c:v>5.2600657129969708</c:v>
                </c:pt>
                <c:pt idx="107">
                  <c:v>5.2329999999999997</c:v>
                </c:pt>
                <c:pt idx="108">
                  <c:v>5.1630000000000003</c:v>
                </c:pt>
                <c:pt idx="109">
                  <c:v>5.1527459983371715</c:v>
                </c:pt>
                <c:pt idx="110">
                  <c:v>5.1208735370519642</c:v>
                </c:pt>
                <c:pt idx="111">
                  <c:v>5.117</c:v>
                </c:pt>
                <c:pt idx="112">
                  <c:v>5.0919999999999996</c:v>
                </c:pt>
                <c:pt idx="113">
                  <c:v>5.0759999999999996</c:v>
                </c:pt>
                <c:pt idx="114">
                  <c:v>5.0730000000000004</c:v>
                </c:pt>
                <c:pt idx="115">
                  <c:v>5.0720000000000001</c:v>
                </c:pt>
                <c:pt idx="116">
                  <c:v>5.04</c:v>
                </c:pt>
                <c:pt idx="117">
                  <c:v>5.0019999999999998</c:v>
                </c:pt>
                <c:pt idx="118">
                  <c:v>4.9960000000000004</c:v>
                </c:pt>
                <c:pt idx="119">
                  <c:v>4.9773457911073118</c:v>
                </c:pt>
                <c:pt idx="120">
                  <c:v>4.9257905579053833</c:v>
                </c:pt>
                <c:pt idx="121">
                  <c:v>4.9240000000000004</c:v>
                </c:pt>
                <c:pt idx="122">
                  <c:v>4.92</c:v>
                </c:pt>
                <c:pt idx="123">
                  <c:v>4.9129832779618416</c:v>
                </c:pt>
                <c:pt idx="124">
                  <c:v>4.8857122006829687</c:v>
                </c:pt>
                <c:pt idx="125">
                  <c:v>4.8730000000000002</c:v>
                </c:pt>
                <c:pt idx="126">
                  <c:v>4.8430407932949375</c:v>
                </c:pt>
                <c:pt idx="127">
                  <c:v>4.8029999999999999</c:v>
                </c:pt>
                <c:pt idx="128">
                  <c:v>4.7909724107740637</c:v>
                </c:pt>
                <c:pt idx="129">
                  <c:v>4.7709999999999999</c:v>
                </c:pt>
                <c:pt idx="130">
                  <c:v>4.7460000000000004</c:v>
                </c:pt>
                <c:pt idx="131">
                  <c:v>4.6967154293405162</c:v>
                </c:pt>
                <c:pt idx="132">
                  <c:v>4.6648092816650575</c:v>
                </c:pt>
                <c:pt idx="133">
                  <c:v>4.6369999999999996</c:v>
                </c:pt>
                <c:pt idx="134">
                  <c:v>4.6319999999999997</c:v>
                </c:pt>
                <c:pt idx="135">
                  <c:v>4.6219999999999999</c:v>
                </c:pt>
                <c:pt idx="136">
                  <c:v>4.619674134916548</c:v>
                </c:pt>
                <c:pt idx="137">
                  <c:v>4.6150000000000002</c:v>
                </c:pt>
                <c:pt idx="138">
                  <c:v>4.5413751793772548</c:v>
                </c:pt>
                <c:pt idx="139">
                  <c:v>4.5209999999999999</c:v>
                </c:pt>
                <c:pt idx="140">
                  <c:v>4.5140000000000002</c:v>
                </c:pt>
                <c:pt idx="141">
                  <c:v>4.5109557462681691</c:v>
                </c:pt>
                <c:pt idx="142">
                  <c:v>4.4984250365273866</c:v>
                </c:pt>
                <c:pt idx="143">
                  <c:v>4.4340000000000002</c:v>
                </c:pt>
                <c:pt idx="144">
                  <c:v>4.4282954189374895</c:v>
                </c:pt>
                <c:pt idx="145">
                  <c:v>4.4278737189618687</c:v>
                </c:pt>
                <c:pt idx="146">
                  <c:v>4.4271582595452195</c:v>
                </c:pt>
                <c:pt idx="147">
                  <c:v>4.4073286851006248</c:v>
                </c:pt>
                <c:pt idx="148">
                  <c:v>4.3094795635067467</c:v>
                </c:pt>
                <c:pt idx="149">
                  <c:v>4.2670000000000003</c:v>
                </c:pt>
                <c:pt idx="150">
                  <c:v>4.243169784474623</c:v>
                </c:pt>
                <c:pt idx="151">
                  <c:v>4.243169784474623</c:v>
                </c:pt>
                <c:pt idx="152">
                  <c:v>4.2190000000000003</c:v>
                </c:pt>
                <c:pt idx="153">
                  <c:v>4.1980000000000004</c:v>
                </c:pt>
                <c:pt idx="154">
                  <c:v>4.1445208208994337</c:v>
                </c:pt>
                <c:pt idx="155">
                  <c:v>4.140291299009756</c:v>
                </c:pt>
                <c:pt idx="156">
                  <c:v>4.09</c:v>
                </c:pt>
                <c:pt idx="157">
                  <c:v>4.0049999999999999</c:v>
                </c:pt>
                <c:pt idx="158">
                  <c:v>3.9236899770951714</c:v>
                </c:pt>
                <c:pt idx="159">
                  <c:v>3.9178376117136002</c:v>
                </c:pt>
                <c:pt idx="160">
                  <c:v>3.8740000000000001</c:v>
                </c:pt>
                <c:pt idx="161">
                  <c:v>3.819</c:v>
                </c:pt>
                <c:pt idx="162">
                  <c:v>3.8058554144683314</c:v>
                </c:pt>
                <c:pt idx="163">
                  <c:v>3.778</c:v>
                </c:pt>
                <c:pt idx="164">
                  <c:v>3.7639999999999998</c:v>
                </c:pt>
                <c:pt idx="165">
                  <c:v>3.7109999999999999</c:v>
                </c:pt>
                <c:pt idx="166">
                  <c:v>3.625</c:v>
                </c:pt>
                <c:pt idx="167">
                  <c:v>3.6019999999999999</c:v>
                </c:pt>
                <c:pt idx="168">
                  <c:v>3.5449999999999999</c:v>
                </c:pt>
                <c:pt idx="169">
                  <c:v>3.536</c:v>
                </c:pt>
                <c:pt idx="170">
                  <c:v>3.5259999999999998</c:v>
                </c:pt>
                <c:pt idx="171">
                  <c:v>3.5183108372842238</c:v>
                </c:pt>
                <c:pt idx="172">
                  <c:v>3.4889999999999999</c:v>
                </c:pt>
                <c:pt idx="173">
                  <c:v>3.4769999999999999</c:v>
                </c:pt>
                <c:pt idx="174">
                  <c:v>3.38</c:v>
                </c:pt>
                <c:pt idx="175">
                  <c:v>3.3290000000000002</c:v>
                </c:pt>
                <c:pt idx="176">
                  <c:v>3.323</c:v>
                </c:pt>
                <c:pt idx="177">
                  <c:v>3.3079999999999998</c:v>
                </c:pt>
                <c:pt idx="178">
                  <c:v>3.3029999999999999</c:v>
                </c:pt>
                <c:pt idx="179">
                  <c:v>3.286</c:v>
                </c:pt>
                <c:pt idx="180">
                  <c:v>3.2509999999999999</c:v>
                </c:pt>
                <c:pt idx="181">
                  <c:v>3.2370000000000001</c:v>
                </c:pt>
                <c:pt idx="182">
                  <c:v>3.2269999999999999</c:v>
                </c:pt>
                <c:pt idx="183">
                  <c:v>3.1905522925222543</c:v>
                </c:pt>
                <c:pt idx="184">
                  <c:v>3.1749999999999998</c:v>
                </c:pt>
                <c:pt idx="185">
                  <c:v>3.15</c:v>
                </c:pt>
                <c:pt idx="186">
                  <c:v>3.0640000000000001</c:v>
                </c:pt>
                <c:pt idx="187">
                  <c:v>3.0470000000000002</c:v>
                </c:pt>
                <c:pt idx="188">
                  <c:v>3.0409999999999999</c:v>
                </c:pt>
                <c:pt idx="189">
                  <c:v>3.0379999999999998</c:v>
                </c:pt>
                <c:pt idx="190">
                  <c:v>2.9790000000000001</c:v>
                </c:pt>
                <c:pt idx="191">
                  <c:v>2.976</c:v>
                </c:pt>
                <c:pt idx="192">
                  <c:v>2.9670000000000001</c:v>
                </c:pt>
                <c:pt idx="193">
                  <c:v>2.8959999999999999</c:v>
                </c:pt>
                <c:pt idx="194">
                  <c:v>2.8839999999999999</c:v>
                </c:pt>
                <c:pt idx="195">
                  <c:v>2.831</c:v>
                </c:pt>
                <c:pt idx="196">
                  <c:v>2.8250000000000002</c:v>
                </c:pt>
                <c:pt idx="197">
                  <c:v>2.8180000000000001</c:v>
                </c:pt>
                <c:pt idx="198">
                  <c:v>2.7989999999999999</c:v>
                </c:pt>
                <c:pt idx="199">
                  <c:v>2.746</c:v>
                </c:pt>
                <c:pt idx="200">
                  <c:v>2.7349999999999999</c:v>
                </c:pt>
                <c:pt idx="201">
                  <c:v>2.6829999999999998</c:v>
                </c:pt>
                <c:pt idx="202">
                  <c:v>2.673</c:v>
                </c:pt>
                <c:pt idx="203">
                  <c:v>2.673</c:v>
                </c:pt>
                <c:pt idx="204">
                  <c:v>2.6040000000000001</c:v>
                </c:pt>
                <c:pt idx="205">
                  <c:v>2.5710000000000002</c:v>
                </c:pt>
                <c:pt idx="206">
                  <c:v>2.4510000000000001</c:v>
                </c:pt>
                <c:pt idx="207">
                  <c:v>2.347</c:v>
                </c:pt>
                <c:pt idx="208">
                  <c:v>2.323</c:v>
                </c:pt>
                <c:pt idx="209">
                  <c:v>2.2349999999999999</c:v>
                </c:pt>
                <c:pt idx="210">
                  <c:v>2.181</c:v>
                </c:pt>
                <c:pt idx="211">
                  <c:v>2.1739999999999999</c:v>
                </c:pt>
                <c:pt idx="212">
                  <c:v>2.133</c:v>
                </c:pt>
                <c:pt idx="213">
                  <c:v>2.008</c:v>
                </c:pt>
                <c:pt idx="214">
                  <c:v>1.9950000000000001</c:v>
                </c:pt>
                <c:pt idx="215">
                  <c:v>1.746</c:v>
                </c:pt>
                <c:pt idx="216">
                  <c:v>1.5920000000000001</c:v>
                </c:pt>
                <c:pt idx="217">
                  <c:v>1.589</c:v>
                </c:pt>
                <c:pt idx="218">
                  <c:v>1.5720000000000001</c:v>
                </c:pt>
                <c:pt idx="219">
                  <c:v>1.5229999999999999</c:v>
                </c:pt>
                <c:pt idx="220">
                  <c:v>1.5049999999999999</c:v>
                </c:pt>
                <c:pt idx="221">
                  <c:v>1.431</c:v>
                </c:pt>
                <c:pt idx="222">
                  <c:v>1.1870000000000001</c:v>
                </c:pt>
                <c:pt idx="223">
                  <c:v>1.1020000000000001</c:v>
                </c:pt>
                <c:pt idx="224">
                  <c:v>1.0569999999999999</c:v>
                </c:pt>
                <c:pt idx="225">
                  <c:v>0.92200000000000004</c:v>
                </c:pt>
                <c:pt idx="226">
                  <c:v>0.78100000000000003</c:v>
                </c:pt>
                <c:pt idx="227">
                  <c:v>0.39400000000000002</c:v>
                </c:pt>
                <c:pt idx="228">
                  <c:v>0.26300000000000001</c:v>
                </c:pt>
                <c:pt idx="229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1F-40C4-83E5-38903537A1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7399599"/>
        <c:axId val="1767397679"/>
      </c:barChart>
      <c:catAx>
        <c:axId val="1767399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7397679"/>
        <c:crosses val="autoZero"/>
        <c:auto val="1"/>
        <c:lblAlgn val="ctr"/>
        <c:lblOffset val="100"/>
        <c:tickLblSkip val="8"/>
        <c:noMultiLvlLbl val="0"/>
      </c:catAx>
      <c:valAx>
        <c:axId val="176739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7399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F875B-6B63-4FDB-9291-04B95469156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37F9CF3-BB01-4C4F-9E53-336844A12C14}">
      <dgm:prSet phldrT="[Text]"/>
      <dgm:spPr/>
      <dgm:t>
        <a:bodyPr/>
        <a:lstStyle/>
        <a:p>
          <a:pPr>
            <a:buNone/>
          </a:pPr>
          <a:r>
            <a:rPr lang="en-US" b="1" dirty="0"/>
            <a:t>Improve public spending efficiency</a:t>
          </a:r>
        </a:p>
      </dgm:t>
    </dgm:pt>
    <dgm:pt modelId="{13006411-841B-4CCC-AC4E-DF8B53C5B428}" type="parTrans" cxnId="{E78B9F7B-BD21-4F5F-B1BC-1EAD3A03F5D9}">
      <dgm:prSet/>
      <dgm:spPr/>
      <dgm:t>
        <a:bodyPr/>
        <a:lstStyle/>
        <a:p>
          <a:endParaRPr lang="en-US"/>
        </a:p>
      </dgm:t>
    </dgm:pt>
    <dgm:pt modelId="{8C487795-8CF2-4D76-B958-D809B46193D2}" type="sibTrans" cxnId="{E78B9F7B-BD21-4F5F-B1BC-1EAD3A03F5D9}">
      <dgm:prSet/>
      <dgm:spPr/>
      <dgm:t>
        <a:bodyPr/>
        <a:lstStyle/>
        <a:p>
          <a:endParaRPr lang="en-US"/>
        </a:p>
      </dgm:t>
    </dgm:pt>
    <dgm:pt modelId="{7DEE3229-9CCE-4BD1-A0FE-D7ABF7F9FE08}">
      <dgm:prSet phldrT="[Text]"/>
      <dgm:spPr/>
      <dgm:t>
        <a:bodyPr/>
        <a:lstStyle/>
        <a:p>
          <a:r>
            <a:rPr lang="en-US" dirty="0">
              <a:latin typeface="Open Sans" pitchFamily="34" charset="0"/>
              <a:ea typeface="Open Sans" pitchFamily="34" charset="-122"/>
              <a:cs typeface="Open Sans" pitchFamily="34" charset="-120"/>
            </a:rPr>
            <a:t>Improve coordination between departments, expand private partnerships, and incentivize subnational governments.</a:t>
          </a:r>
          <a:endParaRPr lang="en-US" dirty="0"/>
        </a:p>
      </dgm:t>
    </dgm:pt>
    <dgm:pt modelId="{3128E7BF-FB60-4A88-999C-A9AE88598DAD}" type="parTrans" cxnId="{9846C8A4-5146-4AFD-A178-922A8929A54D}">
      <dgm:prSet/>
      <dgm:spPr/>
      <dgm:t>
        <a:bodyPr/>
        <a:lstStyle/>
        <a:p>
          <a:endParaRPr lang="en-US"/>
        </a:p>
      </dgm:t>
    </dgm:pt>
    <dgm:pt modelId="{561E67A0-EF44-4ACE-9B36-1970D025C60E}" type="sibTrans" cxnId="{9846C8A4-5146-4AFD-A178-922A8929A54D}">
      <dgm:prSet/>
      <dgm:spPr/>
      <dgm:t>
        <a:bodyPr/>
        <a:lstStyle/>
        <a:p>
          <a:endParaRPr lang="en-US"/>
        </a:p>
      </dgm:t>
    </dgm:pt>
    <dgm:pt modelId="{7613253E-C351-49AA-A1F1-78209B4A0B50}">
      <dgm:prSet phldrT="[Text]"/>
      <dgm:spPr/>
      <dgm:t>
        <a:bodyPr/>
        <a:lstStyle/>
        <a:p>
          <a:pPr>
            <a:buNone/>
          </a:pPr>
          <a:r>
            <a:rPr lang="en-US" b="1" dirty="0"/>
            <a:t>Deliver more and affordable infrastructure services</a:t>
          </a:r>
        </a:p>
      </dgm:t>
    </dgm:pt>
    <dgm:pt modelId="{42160C87-AE08-4996-AE1F-FE6DD893CCD4}" type="parTrans" cxnId="{B1998A90-C23B-4140-8E67-0413B8A2A71F}">
      <dgm:prSet/>
      <dgm:spPr/>
      <dgm:t>
        <a:bodyPr/>
        <a:lstStyle/>
        <a:p>
          <a:endParaRPr lang="en-US"/>
        </a:p>
      </dgm:t>
    </dgm:pt>
    <dgm:pt modelId="{3CB6B5F8-C929-45B1-B9D9-01637872EC98}" type="sibTrans" cxnId="{B1998A90-C23B-4140-8E67-0413B8A2A71F}">
      <dgm:prSet/>
      <dgm:spPr/>
      <dgm:t>
        <a:bodyPr/>
        <a:lstStyle/>
        <a:p>
          <a:endParaRPr lang="en-US"/>
        </a:p>
      </dgm:t>
    </dgm:pt>
    <dgm:pt modelId="{620276EA-D99E-41C7-9E80-7A6BE2286318}">
      <dgm:prSet phldrT="[Text]"/>
      <dgm:spPr/>
      <dgm:t>
        <a:bodyPr/>
        <a:lstStyle/>
        <a:p>
          <a:r>
            <a:rPr lang="en-US" dirty="0">
              <a:latin typeface="Open Sans" pitchFamily="34" charset="0"/>
              <a:ea typeface="Open Sans" pitchFamily="34" charset="-122"/>
              <a:cs typeface="Open Sans" pitchFamily="34" charset="-120"/>
            </a:rPr>
            <a:t>Improve grid access for renewable projects, open railways to multiple operators, and strengthen regulatory capacity.</a:t>
          </a:r>
          <a:endParaRPr lang="en-US" dirty="0"/>
        </a:p>
      </dgm:t>
    </dgm:pt>
    <dgm:pt modelId="{3965E898-A167-4E0C-91CF-8627FAB0D6C3}" type="parTrans" cxnId="{13CECB91-7137-47B0-AE7D-EB68FF83719B}">
      <dgm:prSet/>
      <dgm:spPr/>
      <dgm:t>
        <a:bodyPr/>
        <a:lstStyle/>
        <a:p>
          <a:endParaRPr lang="en-US"/>
        </a:p>
      </dgm:t>
    </dgm:pt>
    <dgm:pt modelId="{5E74152F-9CF3-4DB1-B7FF-F5FC6E694FE2}" type="sibTrans" cxnId="{13CECB91-7137-47B0-AE7D-EB68FF83719B}">
      <dgm:prSet/>
      <dgm:spPr/>
      <dgm:t>
        <a:bodyPr/>
        <a:lstStyle/>
        <a:p>
          <a:endParaRPr lang="en-US"/>
        </a:p>
      </dgm:t>
    </dgm:pt>
    <dgm:pt modelId="{03642B0D-15B6-452A-9936-04F8E5661A00}">
      <dgm:prSet phldrT="[Text]"/>
      <dgm:spPr/>
      <dgm:t>
        <a:bodyPr/>
        <a:lstStyle/>
        <a:p>
          <a:pPr>
            <a:buNone/>
          </a:pPr>
          <a:r>
            <a:rPr lang="en-US" b="1" dirty="0"/>
            <a:t>Make cities an engine of inclusive growth</a:t>
          </a:r>
        </a:p>
      </dgm:t>
    </dgm:pt>
    <dgm:pt modelId="{6C54F585-64CA-4F24-922B-6A9945813D63}" type="parTrans" cxnId="{7133A615-2313-4E2E-B250-2454AD078800}">
      <dgm:prSet/>
      <dgm:spPr/>
      <dgm:t>
        <a:bodyPr/>
        <a:lstStyle/>
        <a:p>
          <a:endParaRPr lang="en-US"/>
        </a:p>
      </dgm:t>
    </dgm:pt>
    <dgm:pt modelId="{7D5A31D3-4D77-4F32-A886-FC0B8A4F35FC}" type="sibTrans" cxnId="{7133A615-2313-4E2E-B250-2454AD078800}">
      <dgm:prSet/>
      <dgm:spPr/>
      <dgm:t>
        <a:bodyPr/>
        <a:lstStyle/>
        <a:p>
          <a:endParaRPr lang="en-US"/>
        </a:p>
      </dgm:t>
    </dgm:pt>
    <dgm:pt modelId="{8A5A2F8B-BA93-4D28-ADDE-3FB7C78AA7E9}">
      <dgm:prSet phldrT="[Text]"/>
      <dgm:spPr/>
      <dgm:t>
        <a:bodyPr/>
        <a:lstStyle/>
        <a:p>
          <a:r>
            <a:rPr lang="en-US" dirty="0">
              <a:latin typeface="Open Sans" pitchFamily="34" charset="0"/>
              <a:ea typeface="Open Sans" pitchFamily="34" charset="-122"/>
              <a:cs typeface="Open Sans" pitchFamily="34" charset="-120"/>
            </a:rPr>
            <a:t>Reduce transport costs for poor commuters with e-vouchers and enhance urban densification in strategic locations.</a:t>
          </a:r>
          <a:endParaRPr lang="en-US" dirty="0"/>
        </a:p>
      </dgm:t>
    </dgm:pt>
    <dgm:pt modelId="{D6C0EC0D-BE3C-434E-8259-9442C105B22B}" type="parTrans" cxnId="{931FF988-F71E-4653-B17B-1C00DC359380}">
      <dgm:prSet/>
      <dgm:spPr/>
      <dgm:t>
        <a:bodyPr/>
        <a:lstStyle/>
        <a:p>
          <a:endParaRPr lang="en-US"/>
        </a:p>
      </dgm:t>
    </dgm:pt>
    <dgm:pt modelId="{45A258DB-7446-45E8-B364-F6CEF92DC56B}" type="sibTrans" cxnId="{931FF988-F71E-4653-B17B-1C00DC359380}">
      <dgm:prSet/>
      <dgm:spPr/>
      <dgm:t>
        <a:bodyPr/>
        <a:lstStyle/>
        <a:p>
          <a:endParaRPr lang="en-US"/>
        </a:p>
      </dgm:t>
    </dgm:pt>
    <dgm:pt modelId="{C7649D25-20CA-49B1-9941-E59D64FC5EF4}">
      <dgm:prSet phldrT="[Text]"/>
      <dgm:spPr/>
      <dgm:t>
        <a:bodyPr/>
        <a:lstStyle/>
        <a:p>
          <a:pPr>
            <a:buNone/>
          </a:pPr>
          <a:r>
            <a:rPr lang="en-US" b="1" dirty="0"/>
            <a:t>Inject dynamism into the private sector</a:t>
          </a:r>
        </a:p>
      </dgm:t>
    </dgm:pt>
    <dgm:pt modelId="{D4C3F09B-FD83-44F1-B4B8-DD0471492216}" type="parTrans" cxnId="{3A16869A-D607-42E9-9033-C33999AAF1E4}">
      <dgm:prSet/>
      <dgm:spPr/>
      <dgm:t>
        <a:bodyPr/>
        <a:lstStyle/>
        <a:p>
          <a:endParaRPr lang="en-US"/>
        </a:p>
      </dgm:t>
    </dgm:pt>
    <dgm:pt modelId="{42BA4226-F43E-4393-9F11-BB239F8F0067}" type="sibTrans" cxnId="{3A16869A-D607-42E9-9033-C33999AAF1E4}">
      <dgm:prSet/>
      <dgm:spPr/>
      <dgm:t>
        <a:bodyPr/>
        <a:lstStyle/>
        <a:p>
          <a:endParaRPr lang="en-US"/>
        </a:p>
      </dgm:t>
    </dgm:pt>
    <dgm:pt modelId="{86E4D725-4159-4BEA-A5AB-33315518E24B}">
      <dgm:prSet phldrT="[Text]"/>
      <dgm:spPr/>
      <dgm:t>
        <a:bodyPr/>
        <a:lstStyle/>
        <a:p>
          <a:r>
            <a:rPr lang="en-US" dirty="0">
              <a:latin typeface="Open Sans" pitchFamily="34" charset="0"/>
              <a:ea typeface="Open Sans" pitchFamily="34" charset="-122"/>
              <a:cs typeface="Open Sans" pitchFamily="34" charset="-120"/>
            </a:rPr>
            <a:t>Reduce entry barriers for investors and improve access to financing for startups and small firms.</a:t>
          </a:r>
          <a:endParaRPr lang="en-US" dirty="0"/>
        </a:p>
      </dgm:t>
    </dgm:pt>
    <dgm:pt modelId="{7A1C7FAA-6D9D-4A66-BADF-F206D11F8493}" type="parTrans" cxnId="{46EBDE02-8872-48BC-B4C8-5D48D348D513}">
      <dgm:prSet/>
      <dgm:spPr/>
      <dgm:t>
        <a:bodyPr/>
        <a:lstStyle/>
        <a:p>
          <a:endParaRPr lang="en-US"/>
        </a:p>
      </dgm:t>
    </dgm:pt>
    <dgm:pt modelId="{FD4AAD4F-F01D-42C5-A720-B200FE984E16}" type="sibTrans" cxnId="{46EBDE02-8872-48BC-B4C8-5D48D348D513}">
      <dgm:prSet/>
      <dgm:spPr/>
      <dgm:t>
        <a:bodyPr/>
        <a:lstStyle/>
        <a:p>
          <a:endParaRPr lang="en-US"/>
        </a:p>
      </dgm:t>
    </dgm:pt>
    <dgm:pt modelId="{64B0E9D1-37E9-4628-AA65-DAC5EEC47EF2}" type="pres">
      <dgm:prSet presAssocID="{CF9F875B-6B63-4FDB-9291-04B954691568}" presName="Name0" presStyleCnt="0">
        <dgm:presLayoutVars>
          <dgm:dir/>
          <dgm:resizeHandles val="exact"/>
        </dgm:presLayoutVars>
      </dgm:prSet>
      <dgm:spPr/>
    </dgm:pt>
    <dgm:pt modelId="{AC9E6E4C-DC8F-4FEF-8B18-AD941F758C13}" type="pres">
      <dgm:prSet presAssocID="{F37F9CF3-BB01-4C4F-9E53-336844A12C14}" presName="node" presStyleLbl="node1" presStyleIdx="0" presStyleCnt="4" custLinFactNeighborX="593" custLinFactNeighborY="2460">
        <dgm:presLayoutVars>
          <dgm:bulletEnabled val="1"/>
        </dgm:presLayoutVars>
      </dgm:prSet>
      <dgm:spPr/>
    </dgm:pt>
    <dgm:pt modelId="{7B75BEEC-6394-49F6-9FCA-8461F7531032}" type="pres">
      <dgm:prSet presAssocID="{8C487795-8CF2-4D76-B958-D809B46193D2}" presName="sibTrans" presStyleLbl="sibTrans1D1" presStyleIdx="0" presStyleCnt="3"/>
      <dgm:spPr/>
    </dgm:pt>
    <dgm:pt modelId="{E7F4F17C-9E2D-4BB5-9C0A-07D2542053C6}" type="pres">
      <dgm:prSet presAssocID="{8C487795-8CF2-4D76-B958-D809B46193D2}" presName="connectorText" presStyleLbl="sibTrans1D1" presStyleIdx="0" presStyleCnt="3"/>
      <dgm:spPr/>
    </dgm:pt>
    <dgm:pt modelId="{FEC21547-F2C8-4825-AA5C-DE2324F85905}" type="pres">
      <dgm:prSet presAssocID="{7613253E-C351-49AA-A1F1-78209B4A0B50}" presName="node" presStyleLbl="node1" presStyleIdx="1" presStyleCnt="4">
        <dgm:presLayoutVars>
          <dgm:bulletEnabled val="1"/>
        </dgm:presLayoutVars>
      </dgm:prSet>
      <dgm:spPr/>
    </dgm:pt>
    <dgm:pt modelId="{8BBDF6A3-4799-4C46-AA7C-324051F3C507}" type="pres">
      <dgm:prSet presAssocID="{3CB6B5F8-C929-45B1-B9D9-01637872EC98}" presName="sibTrans" presStyleLbl="sibTrans1D1" presStyleIdx="1" presStyleCnt="3"/>
      <dgm:spPr/>
    </dgm:pt>
    <dgm:pt modelId="{A8C81823-D4D1-45CA-A70A-45AFA0E6F5B1}" type="pres">
      <dgm:prSet presAssocID="{3CB6B5F8-C929-45B1-B9D9-01637872EC98}" presName="connectorText" presStyleLbl="sibTrans1D1" presStyleIdx="1" presStyleCnt="3"/>
      <dgm:spPr/>
    </dgm:pt>
    <dgm:pt modelId="{2EC18691-1D7E-451E-A79B-3AB9EB8F3B24}" type="pres">
      <dgm:prSet presAssocID="{03642B0D-15B6-452A-9936-04F8E5661A00}" presName="node" presStyleLbl="node1" presStyleIdx="2" presStyleCnt="4">
        <dgm:presLayoutVars>
          <dgm:bulletEnabled val="1"/>
        </dgm:presLayoutVars>
      </dgm:prSet>
      <dgm:spPr/>
    </dgm:pt>
    <dgm:pt modelId="{D1613BA3-51A5-491A-B1A8-04190D0610B0}" type="pres">
      <dgm:prSet presAssocID="{7D5A31D3-4D77-4F32-A886-FC0B8A4F35FC}" presName="sibTrans" presStyleLbl="sibTrans1D1" presStyleIdx="2" presStyleCnt="3"/>
      <dgm:spPr/>
    </dgm:pt>
    <dgm:pt modelId="{A15F9492-1228-43AC-8EFF-C48D5D74B7BD}" type="pres">
      <dgm:prSet presAssocID="{7D5A31D3-4D77-4F32-A886-FC0B8A4F35FC}" presName="connectorText" presStyleLbl="sibTrans1D1" presStyleIdx="2" presStyleCnt="3"/>
      <dgm:spPr/>
    </dgm:pt>
    <dgm:pt modelId="{06AF7B25-5001-4D21-829E-C779D7043ACC}" type="pres">
      <dgm:prSet presAssocID="{C7649D25-20CA-49B1-9941-E59D64FC5EF4}" presName="node" presStyleLbl="node1" presStyleIdx="3" presStyleCnt="4">
        <dgm:presLayoutVars>
          <dgm:bulletEnabled val="1"/>
        </dgm:presLayoutVars>
      </dgm:prSet>
      <dgm:spPr/>
    </dgm:pt>
  </dgm:ptLst>
  <dgm:cxnLst>
    <dgm:cxn modelId="{AAF47400-CFE9-4045-B42B-1B9B53A427CD}" type="presOf" srcId="{8C487795-8CF2-4D76-B958-D809B46193D2}" destId="{7B75BEEC-6394-49F6-9FCA-8461F7531032}" srcOrd="0" destOrd="0" presId="urn:microsoft.com/office/officeart/2016/7/layout/RepeatingBendingProcessNew"/>
    <dgm:cxn modelId="{46EBDE02-8872-48BC-B4C8-5D48D348D513}" srcId="{C7649D25-20CA-49B1-9941-E59D64FC5EF4}" destId="{86E4D725-4159-4BEA-A5AB-33315518E24B}" srcOrd="0" destOrd="0" parTransId="{7A1C7FAA-6D9D-4A66-BADF-F206D11F8493}" sibTransId="{FD4AAD4F-F01D-42C5-A720-B200FE984E16}"/>
    <dgm:cxn modelId="{7133A615-2313-4E2E-B250-2454AD078800}" srcId="{CF9F875B-6B63-4FDB-9291-04B954691568}" destId="{03642B0D-15B6-452A-9936-04F8E5661A00}" srcOrd="2" destOrd="0" parTransId="{6C54F585-64CA-4F24-922B-6A9945813D63}" sibTransId="{7D5A31D3-4D77-4F32-A886-FC0B8A4F35FC}"/>
    <dgm:cxn modelId="{262C3917-F529-4C56-85E6-53136504D5F3}" type="presOf" srcId="{C7649D25-20CA-49B1-9941-E59D64FC5EF4}" destId="{06AF7B25-5001-4D21-829E-C779D7043ACC}" srcOrd="0" destOrd="0" presId="urn:microsoft.com/office/officeart/2016/7/layout/RepeatingBendingProcessNew"/>
    <dgm:cxn modelId="{72D7AE2E-1D7A-4B53-908D-5BC78EEFBCCA}" type="presOf" srcId="{7D5A31D3-4D77-4F32-A886-FC0B8A4F35FC}" destId="{A15F9492-1228-43AC-8EFF-C48D5D74B7BD}" srcOrd="1" destOrd="0" presId="urn:microsoft.com/office/officeart/2016/7/layout/RepeatingBendingProcessNew"/>
    <dgm:cxn modelId="{5A1C893A-97AA-4AA2-8281-A52845ABEA31}" type="presOf" srcId="{3CB6B5F8-C929-45B1-B9D9-01637872EC98}" destId="{A8C81823-D4D1-45CA-A70A-45AFA0E6F5B1}" srcOrd="1" destOrd="0" presId="urn:microsoft.com/office/officeart/2016/7/layout/RepeatingBendingProcessNew"/>
    <dgm:cxn modelId="{34111B5F-A3E1-4A14-B6E9-5184CEEB3996}" type="presOf" srcId="{620276EA-D99E-41C7-9E80-7A6BE2286318}" destId="{FEC21547-F2C8-4825-AA5C-DE2324F85905}" srcOrd="0" destOrd="1" presId="urn:microsoft.com/office/officeart/2016/7/layout/RepeatingBendingProcessNew"/>
    <dgm:cxn modelId="{72918067-DE92-4E3B-B312-7BF3C7582844}" type="presOf" srcId="{CF9F875B-6B63-4FDB-9291-04B954691568}" destId="{64B0E9D1-37E9-4628-AA65-DAC5EEC47EF2}" srcOrd="0" destOrd="0" presId="urn:microsoft.com/office/officeart/2016/7/layout/RepeatingBendingProcessNew"/>
    <dgm:cxn modelId="{3B083F72-B137-47FB-A51B-1F603D5AD14D}" type="presOf" srcId="{8A5A2F8B-BA93-4D28-ADDE-3FB7C78AA7E9}" destId="{2EC18691-1D7E-451E-A79B-3AB9EB8F3B24}" srcOrd="0" destOrd="1" presId="urn:microsoft.com/office/officeart/2016/7/layout/RepeatingBendingProcessNew"/>
    <dgm:cxn modelId="{7D35A277-C500-47F5-8930-A799E9DB93D8}" type="presOf" srcId="{03642B0D-15B6-452A-9936-04F8E5661A00}" destId="{2EC18691-1D7E-451E-A79B-3AB9EB8F3B24}" srcOrd="0" destOrd="0" presId="urn:microsoft.com/office/officeart/2016/7/layout/RepeatingBendingProcessNew"/>
    <dgm:cxn modelId="{F9E27A79-940F-4E29-81A8-DEBDE523852F}" type="presOf" srcId="{7D5A31D3-4D77-4F32-A886-FC0B8A4F35FC}" destId="{D1613BA3-51A5-491A-B1A8-04190D0610B0}" srcOrd="0" destOrd="0" presId="urn:microsoft.com/office/officeart/2016/7/layout/RepeatingBendingProcessNew"/>
    <dgm:cxn modelId="{E78B9F7B-BD21-4F5F-B1BC-1EAD3A03F5D9}" srcId="{CF9F875B-6B63-4FDB-9291-04B954691568}" destId="{F37F9CF3-BB01-4C4F-9E53-336844A12C14}" srcOrd="0" destOrd="0" parTransId="{13006411-841B-4CCC-AC4E-DF8B53C5B428}" sibTransId="{8C487795-8CF2-4D76-B958-D809B46193D2}"/>
    <dgm:cxn modelId="{26F38082-FD60-4792-8517-CC27B9B6F88A}" type="presOf" srcId="{8C487795-8CF2-4D76-B958-D809B46193D2}" destId="{E7F4F17C-9E2D-4BB5-9C0A-07D2542053C6}" srcOrd="1" destOrd="0" presId="urn:microsoft.com/office/officeart/2016/7/layout/RepeatingBendingProcessNew"/>
    <dgm:cxn modelId="{931FF988-F71E-4653-B17B-1C00DC359380}" srcId="{03642B0D-15B6-452A-9936-04F8E5661A00}" destId="{8A5A2F8B-BA93-4D28-ADDE-3FB7C78AA7E9}" srcOrd="0" destOrd="0" parTransId="{D6C0EC0D-BE3C-434E-8259-9442C105B22B}" sibTransId="{45A258DB-7446-45E8-B364-F6CEF92DC56B}"/>
    <dgm:cxn modelId="{B1998A90-C23B-4140-8E67-0413B8A2A71F}" srcId="{CF9F875B-6B63-4FDB-9291-04B954691568}" destId="{7613253E-C351-49AA-A1F1-78209B4A0B50}" srcOrd="1" destOrd="0" parTransId="{42160C87-AE08-4996-AE1F-FE6DD893CCD4}" sibTransId="{3CB6B5F8-C929-45B1-B9D9-01637872EC98}"/>
    <dgm:cxn modelId="{13CECB91-7137-47B0-AE7D-EB68FF83719B}" srcId="{7613253E-C351-49AA-A1F1-78209B4A0B50}" destId="{620276EA-D99E-41C7-9E80-7A6BE2286318}" srcOrd="0" destOrd="0" parTransId="{3965E898-A167-4E0C-91CF-8627FAB0D6C3}" sibTransId="{5E74152F-9CF3-4DB1-B7FF-F5FC6E694FE2}"/>
    <dgm:cxn modelId="{3A16869A-D607-42E9-9033-C33999AAF1E4}" srcId="{CF9F875B-6B63-4FDB-9291-04B954691568}" destId="{C7649D25-20CA-49B1-9941-E59D64FC5EF4}" srcOrd="3" destOrd="0" parTransId="{D4C3F09B-FD83-44F1-B4B8-DD0471492216}" sibTransId="{42BA4226-F43E-4393-9F11-BB239F8F0067}"/>
    <dgm:cxn modelId="{9846C8A4-5146-4AFD-A178-922A8929A54D}" srcId="{F37F9CF3-BB01-4C4F-9E53-336844A12C14}" destId="{7DEE3229-9CCE-4BD1-A0FE-D7ABF7F9FE08}" srcOrd="0" destOrd="0" parTransId="{3128E7BF-FB60-4A88-999C-A9AE88598DAD}" sibTransId="{561E67A0-EF44-4ACE-9B36-1970D025C60E}"/>
    <dgm:cxn modelId="{C70929D0-0F09-4995-9C33-585EED40A864}" type="presOf" srcId="{86E4D725-4159-4BEA-A5AB-33315518E24B}" destId="{06AF7B25-5001-4D21-829E-C779D7043ACC}" srcOrd="0" destOrd="1" presId="urn:microsoft.com/office/officeart/2016/7/layout/RepeatingBendingProcessNew"/>
    <dgm:cxn modelId="{39EAA9D4-EA20-4217-9A04-58FADDF826A0}" type="presOf" srcId="{7613253E-C351-49AA-A1F1-78209B4A0B50}" destId="{FEC21547-F2C8-4825-AA5C-DE2324F85905}" srcOrd="0" destOrd="0" presId="urn:microsoft.com/office/officeart/2016/7/layout/RepeatingBendingProcessNew"/>
    <dgm:cxn modelId="{92C97BDC-7810-4166-B454-06E5F2462505}" type="presOf" srcId="{3CB6B5F8-C929-45B1-B9D9-01637872EC98}" destId="{8BBDF6A3-4799-4C46-AA7C-324051F3C507}" srcOrd="0" destOrd="0" presId="urn:microsoft.com/office/officeart/2016/7/layout/RepeatingBendingProcessNew"/>
    <dgm:cxn modelId="{F7A90AE6-6983-4F79-8003-C8D3E7B4D6CE}" type="presOf" srcId="{F37F9CF3-BB01-4C4F-9E53-336844A12C14}" destId="{AC9E6E4C-DC8F-4FEF-8B18-AD941F758C13}" srcOrd="0" destOrd="0" presId="urn:microsoft.com/office/officeart/2016/7/layout/RepeatingBendingProcessNew"/>
    <dgm:cxn modelId="{9D0F3DFA-56A1-4BB5-860E-029AAED5425E}" type="presOf" srcId="{7DEE3229-9CCE-4BD1-A0FE-D7ABF7F9FE08}" destId="{AC9E6E4C-DC8F-4FEF-8B18-AD941F758C13}" srcOrd="0" destOrd="1" presId="urn:microsoft.com/office/officeart/2016/7/layout/RepeatingBendingProcessNew"/>
    <dgm:cxn modelId="{42E380D8-6BC3-4B00-B1F5-D12D0FD4DFA1}" type="presParOf" srcId="{64B0E9D1-37E9-4628-AA65-DAC5EEC47EF2}" destId="{AC9E6E4C-DC8F-4FEF-8B18-AD941F758C13}" srcOrd="0" destOrd="0" presId="urn:microsoft.com/office/officeart/2016/7/layout/RepeatingBendingProcessNew"/>
    <dgm:cxn modelId="{A9629887-C589-4C05-9868-09306E53CE49}" type="presParOf" srcId="{64B0E9D1-37E9-4628-AA65-DAC5EEC47EF2}" destId="{7B75BEEC-6394-49F6-9FCA-8461F7531032}" srcOrd="1" destOrd="0" presId="urn:microsoft.com/office/officeart/2016/7/layout/RepeatingBendingProcessNew"/>
    <dgm:cxn modelId="{C8F1FB59-AEB7-4AA3-B8DA-3B8F84F86672}" type="presParOf" srcId="{7B75BEEC-6394-49F6-9FCA-8461F7531032}" destId="{E7F4F17C-9E2D-4BB5-9C0A-07D2542053C6}" srcOrd="0" destOrd="0" presId="urn:microsoft.com/office/officeart/2016/7/layout/RepeatingBendingProcessNew"/>
    <dgm:cxn modelId="{C13F1A22-6985-4726-B080-DA52A4875C07}" type="presParOf" srcId="{64B0E9D1-37E9-4628-AA65-DAC5EEC47EF2}" destId="{FEC21547-F2C8-4825-AA5C-DE2324F85905}" srcOrd="2" destOrd="0" presId="urn:microsoft.com/office/officeart/2016/7/layout/RepeatingBendingProcessNew"/>
    <dgm:cxn modelId="{5214F66A-BB04-4C40-AE0A-6A76CD72013E}" type="presParOf" srcId="{64B0E9D1-37E9-4628-AA65-DAC5EEC47EF2}" destId="{8BBDF6A3-4799-4C46-AA7C-324051F3C507}" srcOrd="3" destOrd="0" presId="urn:microsoft.com/office/officeart/2016/7/layout/RepeatingBendingProcessNew"/>
    <dgm:cxn modelId="{0FB0BF8F-E2E5-4C19-B696-2BEC45ACBE07}" type="presParOf" srcId="{8BBDF6A3-4799-4C46-AA7C-324051F3C507}" destId="{A8C81823-D4D1-45CA-A70A-45AFA0E6F5B1}" srcOrd="0" destOrd="0" presId="urn:microsoft.com/office/officeart/2016/7/layout/RepeatingBendingProcessNew"/>
    <dgm:cxn modelId="{4D4BA0AF-9CCE-4DE3-84C8-0EC3110BD488}" type="presParOf" srcId="{64B0E9D1-37E9-4628-AA65-DAC5EEC47EF2}" destId="{2EC18691-1D7E-451E-A79B-3AB9EB8F3B24}" srcOrd="4" destOrd="0" presId="urn:microsoft.com/office/officeart/2016/7/layout/RepeatingBendingProcessNew"/>
    <dgm:cxn modelId="{4ACBBB0A-690B-4F90-81FA-4BADA898D51D}" type="presParOf" srcId="{64B0E9D1-37E9-4628-AA65-DAC5EEC47EF2}" destId="{D1613BA3-51A5-491A-B1A8-04190D0610B0}" srcOrd="5" destOrd="0" presId="urn:microsoft.com/office/officeart/2016/7/layout/RepeatingBendingProcessNew"/>
    <dgm:cxn modelId="{4DED6466-EF31-461E-A55C-09947E359403}" type="presParOf" srcId="{D1613BA3-51A5-491A-B1A8-04190D0610B0}" destId="{A15F9492-1228-43AC-8EFF-C48D5D74B7BD}" srcOrd="0" destOrd="0" presId="urn:microsoft.com/office/officeart/2016/7/layout/RepeatingBendingProcessNew"/>
    <dgm:cxn modelId="{0536E9AA-CBC1-4D70-A6B7-6B09C5691E9F}" type="presParOf" srcId="{64B0E9D1-37E9-4628-AA65-DAC5EEC47EF2}" destId="{06AF7B25-5001-4D21-829E-C779D7043ACC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5BEEC-6394-49F6-9FCA-8461F7531032}">
      <dsp:nvSpPr>
        <dsp:cNvPr id="0" name=""/>
        <dsp:cNvSpPr/>
      </dsp:nvSpPr>
      <dsp:spPr>
        <a:xfrm>
          <a:off x="3774936" y="917945"/>
          <a:ext cx="6891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3132"/>
              </a:moveTo>
              <a:lnTo>
                <a:pt x="361678" y="93132"/>
              </a:lnTo>
              <a:lnTo>
                <a:pt x="361678" y="45720"/>
              </a:lnTo>
              <a:lnTo>
                <a:pt x="689157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01482" y="959970"/>
        <a:ext cx="36065" cy="7388"/>
      </dsp:txXfrm>
    </dsp:sp>
    <dsp:sp modelId="{AC9E6E4C-DC8F-4FEF-8B18-AD941F758C13}">
      <dsp:nvSpPr>
        <dsp:cNvPr id="0" name=""/>
        <dsp:cNvSpPr/>
      </dsp:nvSpPr>
      <dsp:spPr>
        <a:xfrm>
          <a:off x="564537" y="47417"/>
          <a:ext cx="3212198" cy="1927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00" tIns="165219" rIns="157400" bIns="165219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Improve public spending efficiency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Open Sans" pitchFamily="34" charset="0"/>
              <a:ea typeface="Open Sans" pitchFamily="34" charset="-122"/>
              <a:cs typeface="Open Sans" pitchFamily="34" charset="-120"/>
            </a:rPr>
            <a:t>Improve coordination between departments, expand private partnerships, and incentivize subnational governments.</a:t>
          </a:r>
          <a:endParaRPr lang="en-US" sz="1300" kern="1200" dirty="0"/>
        </a:p>
      </dsp:txBody>
      <dsp:txXfrm>
        <a:off x="564537" y="47417"/>
        <a:ext cx="3212198" cy="1927319"/>
      </dsp:txXfrm>
    </dsp:sp>
    <dsp:sp modelId="{8BBDF6A3-4799-4C46-AA7C-324051F3C507}">
      <dsp:nvSpPr>
        <dsp:cNvPr id="0" name=""/>
        <dsp:cNvSpPr/>
      </dsp:nvSpPr>
      <dsp:spPr>
        <a:xfrm>
          <a:off x="2151588" y="1925524"/>
          <a:ext cx="3951004" cy="708205"/>
        </a:xfrm>
        <a:custGeom>
          <a:avLst/>
          <a:gdLst/>
          <a:ahLst/>
          <a:cxnLst/>
          <a:rect l="0" t="0" r="0" b="0"/>
          <a:pathLst>
            <a:path>
              <a:moveTo>
                <a:pt x="3951004" y="0"/>
              </a:moveTo>
              <a:lnTo>
                <a:pt x="3951004" y="371202"/>
              </a:lnTo>
              <a:lnTo>
                <a:pt x="0" y="371202"/>
              </a:lnTo>
              <a:lnTo>
                <a:pt x="0" y="70820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26603" y="2275933"/>
        <a:ext cx="200974" cy="7388"/>
      </dsp:txXfrm>
    </dsp:sp>
    <dsp:sp modelId="{FEC21547-F2C8-4825-AA5C-DE2324F85905}">
      <dsp:nvSpPr>
        <dsp:cNvPr id="0" name=""/>
        <dsp:cNvSpPr/>
      </dsp:nvSpPr>
      <dsp:spPr>
        <a:xfrm>
          <a:off x="4496493" y="5"/>
          <a:ext cx="3212198" cy="1927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00" tIns="165219" rIns="157400" bIns="165219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Deliver more and affordable infrastructure services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Open Sans" pitchFamily="34" charset="0"/>
              <a:ea typeface="Open Sans" pitchFamily="34" charset="-122"/>
              <a:cs typeface="Open Sans" pitchFamily="34" charset="-120"/>
            </a:rPr>
            <a:t>Improve grid access for renewable projects, open railways to multiple operators, and strengthen regulatory capacity.</a:t>
          </a:r>
          <a:endParaRPr lang="en-US" sz="1300" kern="1200" dirty="0"/>
        </a:p>
      </dsp:txBody>
      <dsp:txXfrm>
        <a:off x="4496493" y="5"/>
        <a:ext cx="3212198" cy="1927319"/>
      </dsp:txXfrm>
    </dsp:sp>
    <dsp:sp modelId="{D1613BA3-51A5-491A-B1A8-04190D0610B0}">
      <dsp:nvSpPr>
        <dsp:cNvPr id="0" name=""/>
        <dsp:cNvSpPr/>
      </dsp:nvSpPr>
      <dsp:spPr>
        <a:xfrm>
          <a:off x="3755888" y="3584069"/>
          <a:ext cx="7082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8205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91520" y="3626095"/>
        <a:ext cx="36940" cy="7388"/>
      </dsp:txXfrm>
    </dsp:sp>
    <dsp:sp modelId="{2EC18691-1D7E-451E-A79B-3AB9EB8F3B24}">
      <dsp:nvSpPr>
        <dsp:cNvPr id="0" name=""/>
        <dsp:cNvSpPr/>
      </dsp:nvSpPr>
      <dsp:spPr>
        <a:xfrm>
          <a:off x="545489" y="2666130"/>
          <a:ext cx="3212198" cy="1927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00" tIns="165219" rIns="157400" bIns="165219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Make cities an engine of inclusive growth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Open Sans" pitchFamily="34" charset="0"/>
              <a:ea typeface="Open Sans" pitchFamily="34" charset="-122"/>
              <a:cs typeface="Open Sans" pitchFamily="34" charset="-120"/>
            </a:rPr>
            <a:t>Reduce transport costs for poor commuters with e-vouchers and enhance urban densification in strategic locations.</a:t>
          </a:r>
          <a:endParaRPr lang="en-US" sz="1300" kern="1200" dirty="0"/>
        </a:p>
      </dsp:txBody>
      <dsp:txXfrm>
        <a:off x="545489" y="2666130"/>
        <a:ext cx="3212198" cy="1927319"/>
      </dsp:txXfrm>
    </dsp:sp>
    <dsp:sp modelId="{06AF7B25-5001-4D21-829E-C779D7043ACC}">
      <dsp:nvSpPr>
        <dsp:cNvPr id="0" name=""/>
        <dsp:cNvSpPr/>
      </dsp:nvSpPr>
      <dsp:spPr>
        <a:xfrm>
          <a:off x="4496493" y="2666130"/>
          <a:ext cx="3212198" cy="1927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400" tIns="165219" rIns="157400" bIns="165219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Inject dynamism into the private sector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Open Sans" pitchFamily="34" charset="0"/>
              <a:ea typeface="Open Sans" pitchFamily="34" charset="-122"/>
              <a:cs typeface="Open Sans" pitchFamily="34" charset="-120"/>
            </a:rPr>
            <a:t>Reduce entry barriers for investors and improve access to financing for startups and small firms.</a:t>
          </a:r>
          <a:endParaRPr lang="en-US" sz="1300" kern="1200" dirty="0"/>
        </a:p>
      </dsp:txBody>
      <dsp:txXfrm>
        <a:off x="4496493" y="2666130"/>
        <a:ext cx="3212198" cy="1927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89DCB-2FBF-4A06-9009-1B8610E3E79B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4F327-4995-4DA0-8261-74C3A969B48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409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based on our 2024 study, Driving Inclusive in South Africa.</a:t>
            </a:r>
          </a:p>
          <a:p>
            <a:endParaRPr lang="en-US" dirty="0"/>
          </a:p>
          <a:p>
            <a:r>
              <a:rPr lang="en-US" dirty="0"/>
              <a:t>Joint collaboration with the government and local as well as international experts, including Nobel Laureate Micheal Spence. </a:t>
            </a:r>
          </a:p>
          <a:p>
            <a:endParaRPr lang="en-US" dirty="0"/>
          </a:p>
          <a:p>
            <a:r>
              <a:rPr lang="en-US" dirty="0"/>
              <a:t>Diagnostic but also recommendations with FIT  (Feasible-Implementable-Timely actions.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3DB0F-2F0D-4349-8EE6-A167922A07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9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and orange tube with black dots&#10;&#10;AI-generated content may be incorrect.">
            <a:extLst>
              <a:ext uri="{FF2B5EF4-FFF2-40B4-BE49-F238E27FC236}">
                <a16:creationId xmlns:a16="http://schemas.microsoft.com/office/drawing/2014/main" id="{8B6597C5-999D-3869-C743-B7099BC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71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6597C5-999D-3869-C743-B7099BC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05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6597C5-999D-3869-C743-B7099BC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75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6597C5-999D-3869-C743-B7099BC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9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6597C5-999D-3869-C743-B7099BC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5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C51E0-3264-4165-FDAD-2ACFCE17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05D8E-289A-EF02-087A-2E39CC6AB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23CE0-5FF1-5112-43CF-6E37A357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57B0-B995-44B7-AD21-2E5EDA52E5D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FE8FE-E2D2-3CEC-1CBD-C606CC684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F0EC1-CC53-4FA4-F037-0A1224AB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054F-443A-4728-9585-1ACCDF08B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0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6597C5-999D-3869-C743-B7099BC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1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6597C5-999D-3869-C743-B7099BC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2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6597C5-999D-3869-C743-B7099BC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5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6597C5-999D-3869-C743-B7099BC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00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6597C5-999D-3869-C743-B7099BC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98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AEB564-960D-6568-AE84-523BA7C184F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53876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4A3A00-05D3-FC61-C84A-CBFD6CB73FE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3297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74A7D8-F151-01F9-08D1-16B8AACF89A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54544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0A24A0-F189-1FB5-54C3-CEC854FC719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65812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5A2118-9EE4-59B6-6050-C00981F5E1E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54370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60E308-A660-B98E-2B96-B53C433FA0B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9663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C84F06-6EC1-CBD0-62A5-3EB47D2E870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75623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89A2FC-94EA-C81F-35CB-7A071224807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447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49AB0E-32D5-E883-CAAA-26E7A96D3CB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43186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36E769-5C63-9A0D-FC70-F6EFD66E260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420550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national transportation conference&#10;&#10;AI-generated content may be incorrect.">
            <a:extLst>
              <a:ext uri="{FF2B5EF4-FFF2-40B4-BE49-F238E27FC236}">
                <a16:creationId xmlns:a16="http://schemas.microsoft.com/office/drawing/2014/main" id="{4FCE7534-FD60-2776-0619-939BEB9A9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0" y="1653889"/>
            <a:ext cx="5846980" cy="2893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EE2049-7121-5ABD-D3F4-84C8BCA7FFA7}"/>
              </a:ext>
            </a:extLst>
          </p:cNvPr>
          <p:cNvSpPr txBox="1"/>
          <p:nvPr/>
        </p:nvSpPr>
        <p:spPr>
          <a:xfrm>
            <a:off x="591671" y="1063908"/>
            <a:ext cx="3485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10E11-5819-78E4-66F3-7F248C2BA540}"/>
              </a:ext>
            </a:extLst>
          </p:cNvPr>
          <p:cNvSpPr txBox="1"/>
          <p:nvPr/>
        </p:nvSpPr>
        <p:spPr>
          <a:xfrm>
            <a:off x="4077148" y="3100507"/>
            <a:ext cx="211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– 18 MARCH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89F96-E37B-F534-9959-788B6F5ED606}"/>
              </a:ext>
            </a:extLst>
          </p:cNvPr>
          <p:cNvSpPr txBox="1"/>
          <p:nvPr/>
        </p:nvSpPr>
        <p:spPr>
          <a:xfrm>
            <a:off x="4089673" y="3325614"/>
            <a:ext cx="26869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A3CDB-BACF-5CFD-5CAA-E7F6727EA564}"/>
              </a:ext>
            </a:extLst>
          </p:cNvPr>
          <p:cNvSpPr txBox="1"/>
          <p:nvPr/>
        </p:nvSpPr>
        <p:spPr>
          <a:xfrm>
            <a:off x="654767" y="4917485"/>
            <a:ext cx="5069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GALLAGHER CONVENTION</a:t>
            </a:r>
          </a:p>
          <a:p>
            <a:r>
              <a:rPr lang="en-Z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CENTRE, MIDRAND </a:t>
            </a:r>
          </a:p>
        </p:txBody>
      </p:sp>
    </p:spTree>
    <p:extLst>
      <p:ext uri="{BB962C8B-B14F-4D97-AF65-F5344CB8AC3E}">
        <p14:creationId xmlns:p14="http://schemas.microsoft.com/office/powerpoint/2010/main" val="3049165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C550E-9AE0-4593-1421-01D4058C0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16ECF1-66FE-E014-AEC8-5CC8963C4614}"/>
              </a:ext>
            </a:extLst>
          </p:cNvPr>
          <p:cNvSpPr txBox="1"/>
          <p:nvPr/>
        </p:nvSpPr>
        <p:spPr>
          <a:xfrm>
            <a:off x="856888" y="306460"/>
            <a:ext cx="9068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Lowering the Burden of Regulation is Effective and Cheap 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9D6052F-719A-9DFF-E5BB-B30D54C01433}"/>
              </a:ext>
            </a:extLst>
          </p:cNvPr>
          <p:cNvSpPr txBox="1">
            <a:spLocks/>
          </p:cNvSpPr>
          <p:nvPr/>
        </p:nvSpPr>
        <p:spPr>
          <a:xfrm>
            <a:off x="6096000" y="1418137"/>
            <a:ext cx="5183188" cy="823912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51A47-1F83-6C80-6B0E-C338279E8093}"/>
              </a:ext>
            </a:extLst>
          </p:cNvPr>
          <p:cNvSpPr txBox="1"/>
          <p:nvPr/>
        </p:nvSpPr>
        <p:spPr>
          <a:xfrm>
            <a:off x="1191025" y="6339852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World Bank, 2024.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8E1E7C2D-2923-C3D0-7A8B-BB3F1565B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63" y="2042956"/>
            <a:ext cx="5157787" cy="3862543"/>
          </a:xfrm>
          <a:prstGeom prst="rect">
            <a:avLst/>
          </a:prstGeom>
        </p:spPr>
      </p:pic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BDC22822-B5CA-A994-E354-EBDB95F2D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42957"/>
            <a:ext cx="5183188" cy="38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3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0B64C-759E-670D-0AA0-6F8DBEE8A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C4ED5B-0BBD-A41D-C833-7DBA00D5BB38}"/>
              </a:ext>
            </a:extLst>
          </p:cNvPr>
          <p:cNvSpPr txBox="1"/>
          <p:nvPr/>
        </p:nvSpPr>
        <p:spPr>
          <a:xfrm>
            <a:off x="592139" y="296229"/>
            <a:ext cx="8389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Demonstrated by Two Recent Reforms in Infrastructure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4245F-AB21-CB3A-9E31-ADA5807CEE3D}"/>
              </a:ext>
            </a:extLst>
          </p:cNvPr>
          <p:cNvSpPr txBox="1"/>
          <p:nvPr/>
        </p:nvSpPr>
        <p:spPr>
          <a:xfrm>
            <a:off x="592139" y="1312160"/>
            <a:ext cx="550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rgbClr val="303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Electricity 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D3743456-BFE3-1A02-0FC6-906451A18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39" y="1759744"/>
            <a:ext cx="5183188" cy="439975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5C5EB7-FBA2-6414-3AA0-F4F212F82190}"/>
              </a:ext>
            </a:extLst>
          </p:cNvPr>
          <p:cNvSpPr txBox="1"/>
          <p:nvPr/>
        </p:nvSpPr>
        <p:spPr>
          <a:xfrm>
            <a:off x="6200775" y="1312160"/>
            <a:ext cx="550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rgbClr val="303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Freight Transport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C11DFD-0ABA-0532-A123-419D61BB6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9744"/>
            <a:ext cx="4838700" cy="439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51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1E7E4C-303E-5EE6-73C0-A2A2EA8D81E4}"/>
              </a:ext>
            </a:extLst>
          </p:cNvPr>
          <p:cNvSpPr txBox="1"/>
          <p:nvPr/>
        </p:nvSpPr>
        <p:spPr>
          <a:xfrm>
            <a:off x="590908" y="223776"/>
            <a:ext cx="779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Success is About Synergies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2BD43-4082-9DCA-BDAF-E8DD5A44ABC8}"/>
              </a:ext>
            </a:extLst>
          </p:cNvPr>
          <p:cNvSpPr txBox="1"/>
          <p:nvPr/>
        </p:nvSpPr>
        <p:spPr>
          <a:xfrm>
            <a:off x="813056" y="1002326"/>
            <a:ext cx="5503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rgbClr val="303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Achieving 3-5% GDP growth and Creating Jobs At Scale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CA84B1-FFCF-C1B3-AA3C-45F877E920CA}"/>
              </a:ext>
            </a:extLst>
          </p:cNvPr>
          <p:cNvSpPr/>
          <p:nvPr/>
        </p:nvSpPr>
        <p:spPr>
          <a:xfrm>
            <a:off x="7089289" y="1702404"/>
            <a:ext cx="4109422" cy="3840480"/>
          </a:xfrm>
          <a:prstGeom prst="roundRect">
            <a:avLst>
              <a:gd name="adj" fmla="val 3782"/>
            </a:avLst>
          </a:prstGeom>
          <a:solidFill>
            <a:srgbClr val="FAAA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39BAA-211E-51EE-DBBD-C3A7B378D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39046"/>
            <a:ext cx="4979908" cy="4979908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A46552E-3B18-9130-BA21-DED3BB7D3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56" y="1702404"/>
            <a:ext cx="5503862" cy="40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4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national transportation conference&#10;&#10;AI-generated content may be incorrect.">
            <a:extLst>
              <a:ext uri="{FF2B5EF4-FFF2-40B4-BE49-F238E27FC236}">
                <a16:creationId xmlns:a16="http://schemas.microsoft.com/office/drawing/2014/main" id="{8CEB5331-647E-D874-01B9-4090AA2B1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0" y="532829"/>
            <a:ext cx="2043243" cy="1011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0A8217-7AA3-A7F8-63AC-7F2E1A27DA70}"/>
              </a:ext>
            </a:extLst>
          </p:cNvPr>
          <p:cNvSpPr txBox="1"/>
          <p:nvPr/>
        </p:nvSpPr>
        <p:spPr>
          <a:xfrm>
            <a:off x="642242" y="3198167"/>
            <a:ext cx="4718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59551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national transportation conference&#10;&#10;AI-generated content may be incorrect.">
            <a:extLst>
              <a:ext uri="{FF2B5EF4-FFF2-40B4-BE49-F238E27FC236}">
                <a16:creationId xmlns:a16="http://schemas.microsoft.com/office/drawing/2014/main" id="{23720777-3348-1D2D-0679-AE0E0D58E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0" y="532829"/>
            <a:ext cx="2043243" cy="101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111E12-E67C-274E-1FA4-BCC5DDEE4940}"/>
              </a:ext>
            </a:extLst>
          </p:cNvPr>
          <p:cNvSpPr txBox="1"/>
          <p:nvPr/>
        </p:nvSpPr>
        <p:spPr>
          <a:xfrm>
            <a:off x="642242" y="2951946"/>
            <a:ext cx="4718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Sparking Economic Growth in South Africa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39CB9-339C-323F-3CD4-50CD736C6D31}"/>
              </a:ext>
            </a:extLst>
          </p:cNvPr>
          <p:cNvSpPr txBox="1"/>
          <p:nvPr/>
        </p:nvSpPr>
        <p:spPr>
          <a:xfrm>
            <a:off x="617190" y="3782943"/>
            <a:ext cx="471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Jacques Morisset</a:t>
            </a:r>
          </a:p>
          <a:p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Bank, March 2026 </a:t>
            </a:r>
          </a:p>
        </p:txBody>
      </p:sp>
    </p:spTree>
    <p:extLst>
      <p:ext uri="{BB962C8B-B14F-4D97-AF65-F5344CB8AC3E}">
        <p14:creationId xmlns:p14="http://schemas.microsoft.com/office/powerpoint/2010/main" val="396086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1E7E4C-303E-5EE6-73C0-A2A2EA8D81E4}"/>
              </a:ext>
            </a:extLst>
          </p:cNvPr>
          <p:cNvSpPr txBox="1"/>
          <p:nvPr/>
        </p:nvSpPr>
        <p:spPr>
          <a:xfrm>
            <a:off x="518459" y="505164"/>
            <a:ext cx="9519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Success in About Synergies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F57FE4-AE38-057E-30B4-7AD3F843A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52" y="1144034"/>
            <a:ext cx="5157663" cy="957155"/>
          </a:xfrm>
          <a:prstGeom prst="rect">
            <a:avLst/>
          </a:prstGeom>
        </p:spPr>
      </p:pic>
      <p:pic>
        <p:nvPicPr>
          <p:cNvPr id="8" name="Trains">
            <a:hlinkClick r:id="" action="ppaction://media"/>
            <a:extLst>
              <a:ext uri="{FF2B5EF4-FFF2-40B4-BE49-F238E27FC236}">
                <a16:creationId xmlns:a16="http://schemas.microsoft.com/office/drawing/2014/main" id="{2ACE72A1-2E38-DA17-3030-DE5E56FF21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386" y="2023901"/>
            <a:ext cx="3456122" cy="391085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62543BF-6CF7-F416-53E7-363BDAEE5EF0}"/>
              </a:ext>
            </a:extLst>
          </p:cNvPr>
          <p:cNvSpPr txBox="1">
            <a:spLocks/>
          </p:cNvSpPr>
          <p:nvPr/>
        </p:nvSpPr>
        <p:spPr>
          <a:xfrm>
            <a:off x="5914426" y="1346305"/>
            <a:ext cx="5183188" cy="82391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You need dynamic firms and people to avoid the syndrome of the empty road 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39CB1A00-31C4-D754-6264-77D6C1132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54" y="2016594"/>
            <a:ext cx="4592302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9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83656-9ED1-3ECF-B0FA-493F16DEC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FA885-B5CA-42E0-0193-13D618D9E939}"/>
              </a:ext>
            </a:extLst>
          </p:cNvPr>
          <p:cNvSpPr txBox="1"/>
          <p:nvPr/>
        </p:nvSpPr>
        <p:spPr>
          <a:xfrm>
            <a:off x="1066800" y="824926"/>
            <a:ext cx="871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Africa Shows Signs of Improvements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4D51FE-C322-2C4B-3951-6866A4DE1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1676165"/>
            <a:ext cx="7934325" cy="397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18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7BD3A-C221-6728-65DF-7961C932C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EFBA9-5AA6-9219-9C99-8327F318DB8B}"/>
              </a:ext>
            </a:extLst>
          </p:cNvPr>
          <p:cNvSpPr txBox="1"/>
          <p:nvPr/>
        </p:nvSpPr>
        <p:spPr>
          <a:xfrm>
            <a:off x="819150" y="500941"/>
            <a:ext cx="902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Challenges Remain in the Real Economy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1640100-9B21-741F-12AA-2C7B1EC65699}"/>
              </a:ext>
            </a:extLst>
          </p:cNvPr>
          <p:cNvSpPr txBox="1">
            <a:spLocks/>
          </p:cNvSpPr>
          <p:nvPr/>
        </p:nvSpPr>
        <p:spPr>
          <a:xfrm>
            <a:off x="437452" y="1383678"/>
            <a:ext cx="5157787" cy="823912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Economic growth lags other middle-income economies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3B075B1-3339-5DEE-FF0B-63C4709E938D}"/>
              </a:ext>
            </a:extLst>
          </p:cNvPr>
          <p:cNvSpPr txBox="1">
            <a:spLocks/>
          </p:cNvSpPr>
          <p:nvPr/>
        </p:nvSpPr>
        <p:spPr>
          <a:xfrm>
            <a:off x="5806440" y="1383678"/>
            <a:ext cx="5183188" cy="823912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Second highest unemployment rate in the world</a:t>
            </a:r>
          </a:p>
        </p:txBody>
      </p:sp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B6D57435-A1D2-20B3-B1E1-2EF82A3C77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504123"/>
              </p:ext>
            </p:extLst>
          </p:nvPr>
        </p:nvGraphicFramePr>
        <p:xfrm>
          <a:off x="6096000" y="2322195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822C810-B257-9357-A729-72C814E43199}"/>
              </a:ext>
            </a:extLst>
          </p:cNvPr>
          <p:cNvSpPr txBox="1"/>
          <p:nvPr/>
        </p:nvSpPr>
        <p:spPr>
          <a:xfrm>
            <a:off x="1191025" y="6339852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WDI and Global economic prospects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E30170-A34D-80BB-BCAE-7A0A94646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52" y="2482771"/>
            <a:ext cx="5420481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9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24C0-3FDA-CD0F-8D68-6BC37188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79" y="498906"/>
            <a:ext cx="10515600" cy="851540"/>
          </a:xfrm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What’s still missing?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1271968-5B66-2E52-917F-B7F66A36F7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5398030"/>
              </p:ext>
            </p:extLst>
          </p:nvPr>
        </p:nvGraphicFramePr>
        <p:xfrm>
          <a:off x="2207340" y="1454272"/>
          <a:ext cx="8254182" cy="4593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3556BA-E806-1AB4-64AF-0043C7712869}"/>
              </a:ext>
            </a:extLst>
          </p:cNvPr>
          <p:cNvSpPr/>
          <p:nvPr/>
        </p:nvSpPr>
        <p:spPr>
          <a:xfrm>
            <a:off x="304799" y="1143666"/>
            <a:ext cx="2241755" cy="2285334"/>
          </a:xfrm>
          <a:prstGeom prst="roundRect">
            <a:avLst/>
          </a:prstGeom>
          <a:solidFill>
            <a:srgbClr val="FAAA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South Africa has the budget to eliminate  extreme poverty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01F70C-9A21-DEA4-1948-FBACF66DC2D6}"/>
              </a:ext>
            </a:extLst>
          </p:cNvPr>
          <p:cNvSpPr/>
          <p:nvPr/>
        </p:nvSpPr>
        <p:spPr>
          <a:xfrm>
            <a:off x="10122309" y="1143665"/>
            <a:ext cx="1902543" cy="2189469"/>
          </a:xfrm>
          <a:prstGeom prst="roundRect">
            <a:avLst/>
          </a:prstGeom>
          <a:solidFill>
            <a:srgbClr val="FAAA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About 15,000 km of new transmission required until 2034, when Eskom only built 200 km per year in the last few years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3D6E11-ABEF-F219-4A74-CBDB210A1AEA}"/>
              </a:ext>
            </a:extLst>
          </p:cNvPr>
          <p:cNvSpPr/>
          <p:nvPr/>
        </p:nvSpPr>
        <p:spPr>
          <a:xfrm>
            <a:off x="304798" y="3846866"/>
            <a:ext cx="2241755" cy="2285334"/>
          </a:xfrm>
          <a:prstGeom prst="roundRect">
            <a:avLst/>
          </a:prstGeom>
          <a:solidFill>
            <a:srgbClr val="FAAA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 low-income urban worker  spends half of his earning on transport in South Africa against only 10% in Vietnam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9CBFD2-2276-8206-7312-7D41572B517F}"/>
              </a:ext>
            </a:extLst>
          </p:cNvPr>
          <p:cNvSpPr/>
          <p:nvPr/>
        </p:nvSpPr>
        <p:spPr>
          <a:xfrm>
            <a:off x="10122308" y="3846866"/>
            <a:ext cx="1902543" cy="2189469"/>
          </a:xfrm>
          <a:prstGeom prst="roundRect">
            <a:avLst/>
          </a:prstGeom>
          <a:solidFill>
            <a:srgbClr val="FAAA1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net entry of new firms is 1/3 slower than in other upper middle-income countries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5036F6-82DE-0736-C86A-8ADEBE6C8E0F}"/>
              </a:ext>
            </a:extLst>
          </p:cNvPr>
          <p:cNvSpPr txBox="1"/>
          <p:nvPr/>
        </p:nvSpPr>
        <p:spPr>
          <a:xfrm>
            <a:off x="1191025" y="6339852"/>
            <a:ext cx="548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World Bank, 2024, Driving Inclusive Growth in South Africa.</a:t>
            </a:r>
          </a:p>
        </p:txBody>
      </p:sp>
    </p:spTree>
    <p:extLst>
      <p:ext uri="{BB962C8B-B14F-4D97-AF65-F5344CB8AC3E}">
        <p14:creationId xmlns:p14="http://schemas.microsoft.com/office/powerpoint/2010/main" val="247627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2CD9E-B756-7E4B-2EB6-8FAB5B656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FD0D1A-A466-D357-B371-5C8319940807}"/>
              </a:ext>
            </a:extLst>
          </p:cNvPr>
          <p:cNvSpPr txBox="1"/>
          <p:nvPr/>
        </p:nvSpPr>
        <p:spPr>
          <a:xfrm>
            <a:off x="3101257" y="730341"/>
            <a:ext cx="706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Map Progress Since 2024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B4D6B2-DC79-90BA-384A-D14F50496808}"/>
              </a:ext>
            </a:extLst>
          </p:cNvPr>
          <p:cNvSpPr/>
          <p:nvPr/>
        </p:nvSpPr>
        <p:spPr>
          <a:xfrm>
            <a:off x="7762875" y="1702404"/>
            <a:ext cx="4109422" cy="4116680"/>
          </a:xfrm>
          <a:prstGeom prst="roundRect">
            <a:avLst>
              <a:gd name="adj" fmla="val 3782"/>
            </a:avLst>
          </a:prstGeom>
          <a:solidFill>
            <a:srgbClr val="FAAA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95DAFF-FEEC-FD12-2C26-2E014F065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20974" r="7980" b="21212"/>
          <a:stretch>
            <a:fillRect/>
          </a:stretch>
        </p:blipFill>
        <p:spPr>
          <a:xfrm flipH="1">
            <a:off x="7762875" y="1702404"/>
            <a:ext cx="4036642" cy="3840480"/>
          </a:xfrm>
          <a:prstGeom prst="rect">
            <a:avLst/>
          </a:prstGeom>
        </p:spPr>
      </p:pic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076D6C75-9CC9-DCCA-FAE1-1F175D1846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868825"/>
              </p:ext>
            </p:extLst>
          </p:nvPr>
        </p:nvGraphicFramePr>
        <p:xfrm>
          <a:off x="687758" y="1682663"/>
          <a:ext cx="6236918" cy="4116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8459">
                  <a:extLst>
                    <a:ext uri="{9D8B030D-6E8A-4147-A177-3AD203B41FA5}">
                      <a16:colId xmlns:a16="http://schemas.microsoft.com/office/drawing/2014/main" val="3589805181"/>
                    </a:ext>
                  </a:extLst>
                </a:gridCol>
                <a:gridCol w="3118459">
                  <a:extLst>
                    <a:ext uri="{9D8B030D-6E8A-4147-A177-3AD203B41FA5}">
                      <a16:colId xmlns:a16="http://schemas.microsoft.com/office/drawing/2014/main" val="3889221750"/>
                    </a:ext>
                  </a:extLst>
                </a:gridCol>
              </a:tblGrid>
              <a:tr h="783649">
                <a:tc>
                  <a:txBody>
                    <a:bodyPr/>
                    <a:lstStyle/>
                    <a:p>
                      <a:r>
                        <a:rPr lang="en-US" dirty="0"/>
                        <a:t>Priorities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248953"/>
                  </a:ext>
                </a:extLst>
              </a:tr>
              <a:tr h="833258">
                <a:tc>
                  <a:txBody>
                    <a:bodyPr/>
                    <a:lstStyle/>
                    <a:p>
                      <a:r>
                        <a:rPr lang="en-US" sz="2000" dirty="0"/>
                        <a:t>Dynamic private sector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580203"/>
                  </a:ext>
                </a:extLst>
              </a:tr>
              <a:tr h="833258">
                <a:tc>
                  <a:txBody>
                    <a:bodyPr/>
                    <a:lstStyle/>
                    <a:p>
                      <a:r>
                        <a:rPr lang="en-US" sz="2000" dirty="0"/>
                        <a:t>Modern Infrastructure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497640"/>
                  </a:ext>
                </a:extLst>
              </a:tr>
              <a:tr h="833258">
                <a:tc>
                  <a:txBody>
                    <a:bodyPr/>
                    <a:lstStyle/>
                    <a:p>
                      <a:r>
                        <a:rPr lang="en-US" sz="2000" dirty="0"/>
                        <a:t>Spatial agglomeration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013127"/>
                  </a:ext>
                </a:extLst>
              </a:tr>
              <a:tr h="833258">
                <a:tc>
                  <a:txBody>
                    <a:bodyPr/>
                    <a:lstStyle/>
                    <a:p>
                      <a:r>
                        <a:rPr lang="en-US" sz="2000" dirty="0"/>
                        <a:t>Efficient 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99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21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A2DD0-56B0-062E-D953-37365C5FF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64EEC3-2629-4D77-5984-3A9829F24C33}"/>
              </a:ext>
            </a:extLst>
          </p:cNvPr>
          <p:cNvSpPr txBox="1"/>
          <p:nvPr/>
        </p:nvSpPr>
        <p:spPr>
          <a:xfrm>
            <a:off x="856888" y="306460"/>
            <a:ext cx="9068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 Impact of Infrastructure Reforms is  Delayed In time 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AB9D8C-532A-61B9-0409-FFF0AD40B011}"/>
              </a:ext>
            </a:extLst>
          </p:cNvPr>
          <p:cNvSpPr txBox="1">
            <a:spLocks/>
          </p:cNvSpPr>
          <p:nvPr/>
        </p:nvSpPr>
        <p:spPr>
          <a:xfrm>
            <a:off x="752771" y="1493249"/>
            <a:ext cx="10286704" cy="823912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It will take 5-7 years for the economy to expand 2.5% faster and create about 700,000 new jobs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16DDD98-EA26-752D-508D-31F4DD9CA730}"/>
              </a:ext>
            </a:extLst>
          </p:cNvPr>
          <p:cNvSpPr txBox="1">
            <a:spLocks/>
          </p:cNvSpPr>
          <p:nvPr/>
        </p:nvSpPr>
        <p:spPr>
          <a:xfrm>
            <a:off x="6096000" y="1418137"/>
            <a:ext cx="5183188" cy="823912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DABFA-0AFD-E268-8F87-771D17616D13}"/>
              </a:ext>
            </a:extLst>
          </p:cNvPr>
          <p:cNvSpPr txBox="1"/>
          <p:nvPr/>
        </p:nvSpPr>
        <p:spPr>
          <a:xfrm>
            <a:off x="1191025" y="6339852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World Bank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08E22-D81F-15B1-36C1-700412AAA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51" y="2276508"/>
            <a:ext cx="4586449" cy="3600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0032D6-9299-F639-495E-5943B64D6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76508"/>
            <a:ext cx="5496692" cy="36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44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30EEF-7F70-6AC9-F59A-BE233A66D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E6FCFA-427B-1657-AE38-57B462E1D7CD}"/>
              </a:ext>
            </a:extLst>
          </p:cNvPr>
          <p:cNvSpPr txBox="1"/>
          <p:nvPr/>
        </p:nvSpPr>
        <p:spPr>
          <a:xfrm>
            <a:off x="561976" y="255328"/>
            <a:ext cx="8715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AAA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Short-Term Stimulus Requires a Dynamic Private Sector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75E28B-BAC8-9988-AFD7-8DCDE42D1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2080586"/>
            <a:ext cx="4020054" cy="3901114"/>
          </a:xfrm>
          <a:prstGeom prst="rect">
            <a:avLst/>
          </a:prstGeom>
        </p:spPr>
      </p:pic>
      <p:pic>
        <p:nvPicPr>
          <p:cNvPr id="3" name="Picture 2" descr="A graph of different states&#10;&#10;AI-generated content may be incorrect.">
            <a:extLst>
              <a:ext uri="{FF2B5EF4-FFF2-40B4-BE49-F238E27FC236}">
                <a16:creationId xmlns:a16="http://schemas.microsoft.com/office/drawing/2014/main" id="{3EFE55C4-4139-4628-B576-D40881846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16" y="2080586"/>
            <a:ext cx="4342735" cy="390111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8724F7-F322-36F5-6B44-21B2B4AB46BD}"/>
              </a:ext>
            </a:extLst>
          </p:cNvPr>
          <p:cNvSpPr txBox="1">
            <a:spLocks/>
          </p:cNvSpPr>
          <p:nvPr/>
        </p:nvSpPr>
        <p:spPr>
          <a:xfrm>
            <a:off x="491203" y="1399386"/>
            <a:ext cx="8967122" cy="823912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But the Regulatory Burden on Businesses is one of the Highest in the World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E6158-89A1-8BF6-E8C6-0DA107AAAE22}"/>
              </a:ext>
            </a:extLst>
          </p:cNvPr>
          <p:cNvSpPr txBox="1"/>
          <p:nvPr/>
        </p:nvSpPr>
        <p:spPr>
          <a:xfrm>
            <a:off x="5648324" y="2381250"/>
            <a:ext cx="315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90% of firms consider labor regulation as a constraint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C3D64-80BF-F412-5D16-3028F6504380}"/>
              </a:ext>
            </a:extLst>
          </p:cNvPr>
          <p:cNvSpPr txBox="1"/>
          <p:nvPr/>
        </p:nvSpPr>
        <p:spPr>
          <a:xfrm>
            <a:off x="676195" y="6108807"/>
            <a:ext cx="6946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Adapted from World Bank enterprises surveys</a:t>
            </a:r>
          </a:p>
        </p:txBody>
      </p:sp>
    </p:spTree>
    <p:extLst>
      <p:ext uri="{BB962C8B-B14F-4D97-AF65-F5344CB8AC3E}">
        <p14:creationId xmlns:p14="http://schemas.microsoft.com/office/powerpoint/2010/main" val="251318322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 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ank you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Inner Pag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Inner Page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Slide Divider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Slide Divider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Slide Divider 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Slide Divider 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Slide Divider 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5_Slide Divider 6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431</Words>
  <Application>Microsoft Office PowerPoint</Application>
  <PresentationFormat>Widescreen</PresentationFormat>
  <Paragraphs>58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Aptos</vt:lpstr>
      <vt:lpstr>Aptos Display</vt:lpstr>
      <vt:lpstr>Arial</vt:lpstr>
      <vt:lpstr>Open Sans</vt:lpstr>
      <vt:lpstr>Cover Page </vt:lpstr>
      <vt:lpstr>Inner Page 1</vt:lpstr>
      <vt:lpstr>1_Inner Page 2</vt:lpstr>
      <vt:lpstr>Slide Divider 1</vt:lpstr>
      <vt:lpstr>1_Slide Divider 2</vt:lpstr>
      <vt:lpstr>2_Slide Divider 3</vt:lpstr>
      <vt:lpstr>3_Slide Divider 4</vt:lpstr>
      <vt:lpstr>4_Slide Divider 5</vt:lpstr>
      <vt:lpstr>5_Slide Divider 6</vt:lpstr>
      <vt:lpstr>Thank you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still missing?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Oswald Mohape</dc:creator>
  <cp:lastModifiedBy>Khibi Manana</cp:lastModifiedBy>
  <cp:revision>4</cp:revision>
  <dcterms:created xsi:type="dcterms:W3CDTF">2026-02-16T12:46:11Z</dcterms:created>
  <dcterms:modified xsi:type="dcterms:W3CDTF">2026-03-14T06:13:08Z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1bf45b6-5649-4236-82a3-f45024cd282e_Enabled">
    <vt:lpwstr>true</vt:lpwstr>
  </property>
  <property fmtid="{D5CDD505-2E9C-101B-9397-08002B2CF9AE}" pid="3" name="MSIP_Label_f1bf45b6-5649-4236-82a3-f45024cd282e_SetDate">
    <vt:lpwstr>2026-03-10T12:57:00Z</vt:lpwstr>
  </property>
  <property fmtid="{D5CDD505-2E9C-101B-9397-08002B2CF9AE}" pid="4" name="MSIP_Label_f1bf45b6-5649-4236-82a3-f45024cd282e_Method">
    <vt:lpwstr>Standard</vt:lpwstr>
  </property>
  <property fmtid="{D5CDD505-2E9C-101B-9397-08002B2CF9AE}" pid="5" name="MSIP_Label_f1bf45b6-5649-4236-82a3-f45024cd282e_Name">
    <vt:lpwstr>Official Use Only</vt:lpwstr>
  </property>
  <property fmtid="{D5CDD505-2E9C-101B-9397-08002B2CF9AE}" pid="6" name="MSIP_Label_f1bf45b6-5649-4236-82a3-f45024cd282e_SiteId">
    <vt:lpwstr>31a2fec0-266b-4c67-b56e-2796d8f59c36</vt:lpwstr>
  </property>
  <property fmtid="{D5CDD505-2E9C-101B-9397-08002B2CF9AE}" pid="7" name="MSIP_Label_f1bf45b6-5649-4236-82a3-f45024cd282e_ActionId">
    <vt:lpwstr>17396775-232f-4219-ac3b-7c1b969da13e</vt:lpwstr>
  </property>
  <property fmtid="{D5CDD505-2E9C-101B-9397-08002B2CF9AE}" pid="8" name="MSIP_Label_f1bf45b6-5649-4236-82a3-f45024cd282e_ContentBits">
    <vt:lpwstr>2</vt:lpwstr>
  </property>
  <property fmtid="{D5CDD505-2E9C-101B-9397-08002B2CF9AE}" pid="9" name="MSIP_Label_f1bf45b6-5649-4236-82a3-f45024cd282e_Tag">
    <vt:lpwstr>10, 3, 0, 1</vt:lpwstr>
  </property>
  <property fmtid="{D5CDD505-2E9C-101B-9397-08002B2CF9AE}" pid="10" name="ClassificationContentMarkingFooterLocations">
    <vt:lpwstr>Cover Page :3\Inner Page 1:3\1_Inner Page 2:3\Slide Divider 1:3\1_Slide Divider 2:3\2_Slide Divider 3:3\3_Slide Divider 4:3\4_Slide Divider 5:3\5_Slide Divider 6:3\Thank you Slide:3</vt:lpwstr>
  </property>
  <property fmtid="{D5CDD505-2E9C-101B-9397-08002B2CF9AE}" pid="11" name="ClassificationContentMarkingFooterText">
    <vt:lpwstr>Official Use Only</vt:lpwstr>
  </property>
</Properties>
</file>