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</p:sldMasterIdLst>
  <p:notesMasterIdLst>
    <p:notesMasterId r:id="rId21"/>
  </p:notesMasterIdLst>
  <p:sldIdLst>
    <p:sldId id="257" r:id="rId11"/>
    <p:sldId id="264" r:id="rId12"/>
    <p:sldId id="265" r:id="rId13"/>
    <p:sldId id="260" r:id="rId14"/>
    <p:sldId id="261" r:id="rId15"/>
    <p:sldId id="271" r:id="rId16"/>
    <p:sldId id="277" r:id="rId17"/>
    <p:sldId id="272" r:id="rId18"/>
    <p:sldId id="274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133"/>
    <a:srgbClr val="FAA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526CB5-EA7F-4C49-B5AE-1F1B68AA2553}" v="122" dt="2026-03-18T06:49:2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82" y="26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microsoft.com/office/2015/10/relationships/revisionInfo" Target="revisionInfo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89DCB-2FBF-4A06-9009-1B8610E3E79B}" type="datetimeFigureOut">
              <a:rPr lang="en-ZA" smtClean="0"/>
              <a:t>2026/03/18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4F327-4995-4DA0-8261-74C3A969B486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409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Share financial risks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associated with large-scale development projects with private investors and MDBs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Encourage FDI into EMDEs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by protecting foreign investors against specific risks, enabling projects to proceed without additional public debt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Access commercial financing at better terms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(longer tenors/lower interest rates), enhancing sovereign credit rating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Spark a virtuous cycle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of private sector investment in the country as projects are successfully implemented and funders gain confidence and local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4F327-4995-4DA0-8261-74C3A969B486}" type="slidenum">
              <a:rPr lang="en-ZA" smtClean="0"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3506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D0A33-E577-EE59-2072-2C68A8516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D82093-C9CF-051F-54CA-28424FAD80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622F74-5065-B787-BB7F-002AA46B83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2D248-5789-3985-639E-982BED7511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4F327-4995-4DA0-8261-74C3A969B486}" type="slidenum">
              <a:rPr lang="en-ZA" smtClean="0"/>
              <a:t>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1423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0858A9-3F2B-B908-1818-3E74214B2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1058FB-552A-3686-0008-62C3F5B61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F86D41-7700-C985-C4CC-90460B6A4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b="0" dirty="0"/>
              <a:t>The World Bank Group Guarantees platform has been designed to provide our clients easy and full access to all institutions across the World Bank Group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nb-NO" b="0" dirty="0"/>
              <a:t>In particular, there are three tangible benefits for governments and public entities:</a:t>
            </a:r>
          </a:p>
          <a:p>
            <a:pPr marL="315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lang="nb-NO" b="0" dirty="0"/>
              <a:t>Local support and expertise with representatives of the Guarantees platform across geographies</a:t>
            </a:r>
          </a:p>
          <a:p>
            <a:pPr marL="315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lang="nb-NO" b="0" dirty="0"/>
              <a:t>Access to the World Bank Groups full guarantee product menu to support specific needs and context, and best give the private sector confidence to invest in EMDEs</a:t>
            </a:r>
          </a:p>
          <a:p>
            <a:pPr marL="315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-"/>
              <a:tabLst/>
              <a:defRPr/>
            </a:pPr>
            <a:r>
              <a:rPr lang="nb-NO" b="0" dirty="0"/>
              <a:t>Streamlined underwriting process which enable faster and simpler guarantee approvals</a:t>
            </a:r>
          </a:p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Share financial risks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associated with large-scale development projects with private investors and MDBs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Encourage FDI into EMDEs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by protecting foreign investors against specific risks, enabling projects to proceed without additional public debt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Access commercial financing at better terms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(longer tenors/lower interest rates), enhancing sovereign credit rating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Spark a virtuous cycle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of private sector investment in the country as projects are successfully implemented and funders gain confidence and local experience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BBD00-E969-CB1B-6C1B-D099A91BD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4F327-4995-4DA0-8261-74C3A969B486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5885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9BD7E-2D5E-6F4F-052B-77E21F73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41C5A7-A978-CC2F-9906-333538545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D6F0F9-6378-5958-BADA-9DCF944A3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BEE50-C11D-8F4F-39B8-AC411020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04F327-4995-4DA0-8261-74C3A969B486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4897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yellow and orange tube with black dots&#10;&#10;AI-generated content may be incorrect.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7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75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9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5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51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2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00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597C5-999D-3869-C743-B7099BCABF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05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87AD97-34DF-BEA8-8D07-438D682292A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53876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985A8D-6C7B-F360-4691-E40B2D63D27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3297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3E10B8-23BF-D745-B24A-571785CF59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544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2F593E8-B65A-5B31-13C4-4D3A7031610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65812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A751A0-F67D-C3E4-AB91-CDBFAAA563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54370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D5179-A05A-1082-B97A-4230C0234D5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196633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72200A-8C41-FB67-E19F-1C56565602E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7562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675074-6824-393E-06D7-4DB1B0B8DFA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447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F13C18-E7FF-836E-CCE6-FADA65B708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343186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6F8189-9384-7443-0720-7CA539FE538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210925" y="6642100"/>
            <a:ext cx="9429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Official Use Only</a:t>
            </a:r>
          </a:p>
        </p:txBody>
      </p:sp>
    </p:spTree>
    <p:extLst>
      <p:ext uri="{BB962C8B-B14F-4D97-AF65-F5344CB8AC3E}">
        <p14:creationId xmlns:p14="http://schemas.microsoft.com/office/powerpoint/2010/main" val="420550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tags" Target="../tags/tag3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7.svg"/><Relationship Id="rId5" Type="http://schemas.openxmlformats.org/officeDocument/2006/relationships/slideLayout" Target="../slideLayouts/slideLayout3.xml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tags" Target="../tags/tag4.xml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FCE7534-FD60-2776-0619-939BEB9A92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20" y="1653889"/>
            <a:ext cx="5846980" cy="28932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E2049-7121-5ABD-D3F4-84C8BCA7FFA7}"/>
              </a:ext>
            </a:extLst>
          </p:cNvPr>
          <p:cNvSpPr txBox="1"/>
          <p:nvPr/>
        </p:nvSpPr>
        <p:spPr>
          <a:xfrm>
            <a:off x="591671" y="1063908"/>
            <a:ext cx="3485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the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10E11-5819-78E4-66F3-7F248C2BA540}"/>
              </a:ext>
            </a:extLst>
          </p:cNvPr>
          <p:cNvSpPr txBox="1"/>
          <p:nvPr/>
        </p:nvSpPr>
        <p:spPr>
          <a:xfrm>
            <a:off x="4077148" y="3100507"/>
            <a:ext cx="2110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– 18 MARCH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89F96-E37B-F534-9959-788B6F5ED606}"/>
              </a:ext>
            </a:extLst>
          </p:cNvPr>
          <p:cNvSpPr txBox="1"/>
          <p:nvPr/>
        </p:nvSpPr>
        <p:spPr>
          <a:xfrm>
            <a:off x="4089673" y="3325614"/>
            <a:ext cx="26869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0A3CDB-BACF-5CFD-5CAA-E7F6727EA564}"/>
              </a:ext>
            </a:extLst>
          </p:cNvPr>
          <p:cNvSpPr txBox="1"/>
          <p:nvPr/>
        </p:nvSpPr>
        <p:spPr>
          <a:xfrm>
            <a:off x="654767" y="4917485"/>
            <a:ext cx="50696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GALLAGHER CONVENTION</a:t>
            </a:r>
          </a:p>
          <a:p>
            <a:r>
              <a:rPr lang="en-ZA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CENTRE, MIDRAND </a:t>
            </a:r>
          </a:p>
        </p:txBody>
      </p:sp>
    </p:spTree>
    <p:extLst>
      <p:ext uri="{BB962C8B-B14F-4D97-AF65-F5344CB8AC3E}">
        <p14:creationId xmlns:p14="http://schemas.microsoft.com/office/powerpoint/2010/main" val="304916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8CEB5331-647E-D874-01B9-4090AA2B1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0A8217-7AA3-A7F8-63AC-7F2E1A27DA70}"/>
              </a:ext>
            </a:extLst>
          </p:cNvPr>
          <p:cNvSpPr txBox="1"/>
          <p:nvPr/>
        </p:nvSpPr>
        <p:spPr>
          <a:xfrm>
            <a:off x="642242" y="3198167"/>
            <a:ext cx="471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EB2C98-5381-B5F1-C8CC-51FC7AE71C1A}"/>
              </a:ext>
            </a:extLst>
          </p:cNvPr>
          <p:cNvSpPr/>
          <p:nvPr/>
        </p:nvSpPr>
        <p:spPr>
          <a:xfrm>
            <a:off x="642242" y="1702486"/>
            <a:ext cx="4571439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Satheesh Sundararajan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Practice Manager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IBRD/IDA Guarantees – MIGIG (DC)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  <a:cs typeface="Arial"/>
              </a:rPr>
              <a:t>ssundararajan@worldbank.org</a:t>
            </a:r>
          </a:p>
        </p:txBody>
      </p:sp>
    </p:spTree>
    <p:extLst>
      <p:ext uri="{BB962C8B-B14F-4D97-AF65-F5344CB8AC3E}">
        <p14:creationId xmlns:p14="http://schemas.microsoft.com/office/powerpoint/2010/main" val="159551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B76F92-58FB-ADB5-0129-DCDF86C314E6}"/>
              </a:ext>
            </a:extLst>
          </p:cNvPr>
          <p:cNvSpPr txBox="1"/>
          <p:nvPr/>
        </p:nvSpPr>
        <p:spPr>
          <a:xfrm>
            <a:off x="715071" y="1632944"/>
            <a:ext cx="5022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Bank Group - Credit Enhancements for South Africa’s Freight Logistics Sector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D547C3-464E-C1F4-5F71-7722681C95B5}"/>
              </a:ext>
            </a:extLst>
          </p:cNvPr>
          <p:cNvSpPr txBox="1"/>
          <p:nvPr/>
        </p:nvSpPr>
        <p:spPr>
          <a:xfrm>
            <a:off x="715071" y="3031696"/>
            <a:ext cx="2974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De-risking and Mobilizing Private Capital with Credit Enhancement and Risk Mitigation Products</a:t>
            </a:r>
          </a:p>
        </p:txBody>
      </p:sp>
      <p:pic>
        <p:nvPicPr>
          <p:cNvPr id="4" name="Picture 3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96CB5156-79B3-5CCF-0382-238DA0AEC3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BFE971E-3FE1-FB53-A00F-19811DA749DF}"/>
              </a:ext>
            </a:extLst>
          </p:cNvPr>
          <p:cNvSpPr/>
          <p:nvPr/>
        </p:nvSpPr>
        <p:spPr>
          <a:xfrm>
            <a:off x="715071" y="5467817"/>
            <a:ext cx="4571439" cy="7694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6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Satheesh Sundararajan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Practice Manager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" sz="1400" b="1" dirty="0">
                <a:solidFill>
                  <a:schemeClr val="bg1"/>
                </a:solidFill>
                <a:latin typeface="Arial" panose="020B0604020202020204"/>
                <a:ea typeface="MS PGothic" pitchFamily="34" charset="-128"/>
              </a:rPr>
              <a:t>World Bank Group - Guarantee Platform</a:t>
            </a:r>
          </a:p>
        </p:txBody>
      </p:sp>
    </p:spTree>
    <p:extLst>
      <p:ext uri="{BB962C8B-B14F-4D97-AF65-F5344CB8AC3E}">
        <p14:creationId xmlns:p14="http://schemas.microsoft.com/office/powerpoint/2010/main" val="3706731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83656-9ED1-3ECF-B0FA-493F16DEC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7FA885-B5CA-42E0-0193-13D618D9E939}"/>
              </a:ext>
            </a:extLst>
          </p:cNvPr>
          <p:cNvSpPr txBox="1"/>
          <p:nvPr/>
        </p:nvSpPr>
        <p:spPr>
          <a:xfrm>
            <a:off x="529508" y="521902"/>
            <a:ext cx="8193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Addressing Large Infrastructure Financing Needs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4F5569-FFA4-6573-BAB8-CA1C587BD21D}"/>
              </a:ext>
            </a:extLst>
          </p:cNvPr>
          <p:cNvSpPr txBox="1"/>
          <p:nvPr/>
        </p:nvSpPr>
        <p:spPr>
          <a:xfrm>
            <a:off x="529507" y="1014346"/>
            <a:ext cx="5503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for greater role of private capital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BE0317-F3B7-602E-C928-DD0D4AA898B4}"/>
              </a:ext>
            </a:extLst>
          </p:cNvPr>
          <p:cNvSpPr/>
          <p:nvPr/>
        </p:nvSpPr>
        <p:spPr>
          <a:xfrm>
            <a:off x="692209" y="189029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303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BFF0A8-678C-769D-AF5F-E5011284B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5" r="20973"/>
          <a:stretch>
            <a:fillRect/>
          </a:stretch>
        </p:blipFill>
        <p:spPr>
          <a:xfrm>
            <a:off x="195480" y="1997579"/>
            <a:ext cx="5671670" cy="4252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0C0782-DCEF-B33C-CDBD-6878F3265AB5}"/>
              </a:ext>
            </a:extLst>
          </p:cNvPr>
          <p:cNvSpPr txBox="1"/>
          <p:nvPr/>
        </p:nvSpPr>
        <p:spPr>
          <a:xfrm>
            <a:off x="5642265" y="1383678"/>
            <a:ext cx="585752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investment needs (ZAR 127 Billion) over 2025-2030.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diversify the funding sources, optimize public finance to leverage private capital at scale. </a:t>
            </a: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spectrum of private sector participation, market-based and blended finance mechanisms need to be explored.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Mobilize different sources of private capital – equity investors, commercial banks and capital markets, institutional investors – domestic and international sources.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and South African experience (e.g., REIPP Program) indicates that private participation should follow — not precede — offtaker creditworthiness, debt restructuring and institutional reforms. </a:t>
            </a:r>
            <a:r>
              <a:rPr lang="en-ZA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ZA" sz="1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ZA" sz="16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MDB/DFI instruments, such as WBG risk mitigation and credit enhancements, strategically to de-risk and mobilize private capital.</a:t>
            </a:r>
          </a:p>
        </p:txBody>
      </p:sp>
    </p:spTree>
    <p:extLst>
      <p:ext uri="{BB962C8B-B14F-4D97-AF65-F5344CB8AC3E}">
        <p14:creationId xmlns:p14="http://schemas.microsoft.com/office/powerpoint/2010/main" val="1439418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national transportation conference&#10;&#10;AI-generated content may be incorrect.">
            <a:extLst>
              <a:ext uri="{FF2B5EF4-FFF2-40B4-BE49-F238E27FC236}">
                <a16:creationId xmlns:a16="http://schemas.microsoft.com/office/drawing/2014/main" id="{4D70D616-7EB5-6F42-9C65-438DF04CF3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0" y="532829"/>
            <a:ext cx="2043243" cy="1011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8BACA9-62DC-05E5-316A-907554654D7A}"/>
              </a:ext>
            </a:extLst>
          </p:cNvPr>
          <p:cNvSpPr txBox="1"/>
          <p:nvPr/>
        </p:nvSpPr>
        <p:spPr>
          <a:xfrm>
            <a:off x="642242" y="2951946"/>
            <a:ext cx="4718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WBG Guarantee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7B83C2-7ACE-6B0F-0F19-D1CC53FD175E}"/>
              </a:ext>
            </a:extLst>
          </p:cNvPr>
          <p:cNvSpPr txBox="1"/>
          <p:nvPr/>
        </p:nvSpPr>
        <p:spPr>
          <a:xfrm>
            <a:off x="642242" y="3444390"/>
            <a:ext cx="4718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Mobilizing Commercial Financing for Transnet and National Ports Authority</a:t>
            </a:r>
            <a:endParaRPr lang="en-Z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74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73D592-D466-459A-F7D7-AF87B3D9971A}"/>
              </a:ext>
            </a:extLst>
          </p:cNvPr>
          <p:cNvSpPr txBox="1"/>
          <p:nvPr/>
        </p:nvSpPr>
        <p:spPr>
          <a:xfrm>
            <a:off x="529508" y="521902"/>
            <a:ext cx="5503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Approach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B6C715-35F3-5724-DA56-A1F182C57AF7}"/>
              </a:ext>
            </a:extLst>
          </p:cNvPr>
          <p:cNvSpPr txBox="1"/>
          <p:nvPr/>
        </p:nvSpPr>
        <p:spPr>
          <a:xfrm>
            <a:off x="529507" y="1014346"/>
            <a:ext cx="7918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31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sector investment can be facilitated through guarantees 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AB2047C-203F-23C3-6CA0-29DEC02FE824}"/>
              </a:ext>
            </a:extLst>
          </p:cNvPr>
          <p:cNvSpPr/>
          <p:nvPr/>
        </p:nvSpPr>
        <p:spPr>
          <a:xfrm>
            <a:off x="692209" y="189029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303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E3612E-DF51-0E32-2787-5A3650267F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1914486"/>
            <a:ext cx="5144786" cy="342900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C6ABF79-2F0D-8268-E99E-A7F3B87024B2}"/>
              </a:ext>
            </a:extLst>
          </p:cNvPr>
          <p:cNvGrpSpPr/>
          <p:nvPr/>
        </p:nvGrpSpPr>
        <p:grpSpPr>
          <a:xfrm>
            <a:off x="5219361" y="1553670"/>
            <a:ext cx="6915435" cy="5018887"/>
            <a:chOff x="3695073" y="681560"/>
            <a:chExt cx="8342620" cy="5971918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06105FEC-D6BF-9EA6-949B-BF19752C9949}"/>
                </a:ext>
              </a:extLst>
            </p:cNvPr>
            <p:cNvSpPr>
              <a:spLocks/>
            </p:cNvSpPr>
            <p:nvPr/>
          </p:nvSpPr>
          <p:spPr>
            <a:xfrm>
              <a:off x="4791430" y="681560"/>
              <a:ext cx="1362171" cy="134387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Commercial funding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A4DFFC5-2FE5-C750-C4C8-C253ABC94BBA}"/>
                </a:ext>
              </a:extLst>
            </p:cNvPr>
            <p:cNvSpPr>
              <a:spLocks/>
            </p:cNvSpPr>
            <p:nvPr/>
          </p:nvSpPr>
          <p:spPr>
            <a:xfrm>
              <a:off x="6477261" y="1970679"/>
              <a:ext cx="1812965" cy="1343870"/>
            </a:xfrm>
            <a:prstGeom prst="roundRect">
              <a:avLst/>
            </a:prstGeom>
            <a:solidFill>
              <a:srgbClr val="134074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De-risking instruments and credit </a:t>
              </a:r>
              <a:r>
                <a:rPr lang="en-US" sz="1100" b="1" kern="0" dirty="0">
                  <a:solidFill>
                    <a:srgbClr val="FFFFFF"/>
                  </a:solidFill>
                  <a:latin typeface="Poppins"/>
                </a:rPr>
                <a:t>   </a:t>
              </a: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enhancements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9FED17-381D-5CAF-667B-464C0C3A27FB}"/>
                </a:ext>
              </a:extLst>
            </p:cNvPr>
            <p:cNvSpPr>
              <a:spLocks/>
            </p:cNvSpPr>
            <p:nvPr/>
          </p:nvSpPr>
          <p:spPr>
            <a:xfrm>
              <a:off x="8578383" y="3380127"/>
              <a:ext cx="1362171" cy="134387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Blended and concessional finance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A51C9BA9-D5E4-9CB2-9E57-0C11D796445E}"/>
                </a:ext>
              </a:extLst>
            </p:cNvPr>
            <p:cNvSpPr>
              <a:spLocks/>
            </p:cNvSpPr>
            <p:nvPr/>
          </p:nvSpPr>
          <p:spPr>
            <a:xfrm>
              <a:off x="10439362" y="4602278"/>
              <a:ext cx="1362171" cy="1343870"/>
            </a:xfrm>
            <a:prstGeom prst="roundRect">
              <a:avLst/>
            </a:prstGeom>
            <a:solidFill>
              <a:srgbClr val="FFFFFF">
                <a:lumMod val="75000"/>
              </a:srgbClr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/>
                  <a:ea typeface="+mn-ea"/>
                  <a:cs typeface="+mn-cs"/>
                </a:rPr>
                <a:t>Public finance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B2A6442F-0F82-A500-292E-C704704626F8}"/>
                </a:ext>
              </a:extLst>
            </p:cNvPr>
            <p:cNvCxnSpPr>
              <a:cxnSpLocks/>
            </p:cNvCxnSpPr>
            <p:nvPr/>
          </p:nvCxnSpPr>
          <p:spPr>
            <a:xfrm>
              <a:off x="4199257" y="681560"/>
              <a:ext cx="0" cy="5143077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06ADBCA-1B99-216C-4D17-383EAF84FE01}"/>
                </a:ext>
              </a:extLst>
            </p:cNvPr>
            <p:cNvCxnSpPr>
              <a:cxnSpLocks/>
            </p:cNvCxnSpPr>
            <p:nvPr/>
          </p:nvCxnSpPr>
          <p:spPr>
            <a:xfrm>
              <a:off x="4362800" y="6202723"/>
              <a:ext cx="7438733" cy="0"/>
            </a:xfrm>
            <a:prstGeom prst="straightConnector1">
              <a:avLst/>
            </a:prstGeom>
            <a:noFill/>
            <a:ln w="63500" cap="flat" cmpd="sng" algn="ctr">
              <a:solidFill>
                <a:srgbClr val="0070C0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2E361C-5593-C8B5-B81D-CBD4E01157B3}"/>
                </a:ext>
              </a:extLst>
            </p:cNvPr>
            <p:cNvSpPr txBox="1">
              <a:spLocks/>
            </p:cNvSpPr>
            <p:nvPr/>
          </p:nvSpPr>
          <p:spPr>
            <a:xfrm>
              <a:off x="4399783" y="6307362"/>
              <a:ext cx="1864608" cy="303874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lvl1pPr lvl="0" inden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B0F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oppins"/>
                  <a:cs typeface="Arial" panose="020B0604020202020204" pitchFamily="34" charset="0"/>
                </a:rPr>
                <a:t>Commercial funding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062D4A2-E77F-DF90-4281-7B63769032E3}"/>
                </a:ext>
              </a:extLst>
            </p:cNvPr>
            <p:cNvSpPr txBox="1">
              <a:spLocks/>
            </p:cNvSpPr>
            <p:nvPr/>
          </p:nvSpPr>
          <p:spPr>
            <a:xfrm>
              <a:off x="10044898" y="6349605"/>
              <a:ext cx="1992795" cy="30387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Segoe UI" panose="020B0502040204020203" pitchFamily="34" charset="0"/>
                <a:buChar char="​"/>
                <a:defRPr sz="1000" i="1">
                  <a:solidFill>
                    <a:schemeClr val="accent2"/>
                  </a:solidFill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B0F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oppins"/>
                  <a:cs typeface="Arial" panose="020B0604020202020204" pitchFamily="34" charset="0"/>
                </a:rPr>
                <a:t>Public funding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49F0066-0A73-8ECE-93AC-A82417B7607C}"/>
                </a:ext>
              </a:extLst>
            </p:cNvPr>
            <p:cNvSpPr txBox="1"/>
            <p:nvPr/>
          </p:nvSpPr>
          <p:spPr>
            <a:xfrm>
              <a:off x="3695073" y="2903651"/>
              <a:ext cx="1008367" cy="336517"/>
            </a:xfrm>
            <a:prstGeom prst="rect">
              <a:avLst/>
            </a:prstGeom>
            <a:solidFill>
              <a:srgbClr val="FFFFFF"/>
            </a:solidFill>
          </p:spPr>
          <p:txBody>
            <a:bodyPr vert="horz" wrap="square" lIns="0" tIns="0" rIns="0" bIns="0" rtlCol="0">
              <a:noAutofit/>
            </a:bodyPr>
            <a:lstStyle>
              <a:defPPr>
                <a:defRPr lang="en-US"/>
              </a:defPPr>
              <a:lvl1pPr lvl="0" indent="0" algn="ctr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Segoe UI" panose="020B0502040204020203" pitchFamily="34" charset="0"/>
                <a:buChar char="​"/>
                <a:defRPr sz="1000" i="1">
                  <a:solidFill>
                    <a:schemeClr val="accent2"/>
                  </a:solidFill>
                  <a:cs typeface="Arial" panose="020B0604020202020204" pitchFamily="34" charset="0"/>
                </a:defRPr>
              </a:lvl1pPr>
              <a:lvl2pPr marL="228600" lvl="1" indent="-225425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sz="1600"/>
              </a:lvl2pPr>
              <a:lvl3pPr marL="442913" lvl="2" indent="-214313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sz="1600"/>
              </a:lvl3pPr>
              <a:lvl4pPr marL="598488" lvl="3" indent="-15240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sz="1600"/>
              </a:lvl4pPr>
              <a:lvl5pPr marL="817563" lvl="4" indent="-147638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sz="1600"/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B0F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000" b="1" i="1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Poppins"/>
                  <a:cs typeface="Arial" panose="020B0604020202020204" pitchFamily="34" charset="0"/>
                </a:rPr>
                <a:t>Sequencing of funding</a:t>
              </a:r>
            </a:p>
          </p:txBody>
        </p:sp>
        <p:sp>
          <p:nvSpPr>
            <p:cNvPr id="30" name="Arrow: Bent 29">
              <a:extLst>
                <a:ext uri="{FF2B5EF4-FFF2-40B4-BE49-F238E27FC236}">
                  <a16:creationId xmlns:a16="http://schemas.microsoft.com/office/drawing/2014/main" id="{8A86662A-C8DF-CA1A-DD1A-371CDB14993D}"/>
                </a:ext>
              </a:extLst>
            </p:cNvPr>
            <p:cNvSpPr/>
            <p:nvPr/>
          </p:nvSpPr>
          <p:spPr>
            <a:xfrm flipV="1">
              <a:off x="5472515" y="2102000"/>
              <a:ext cx="915234" cy="748747"/>
            </a:xfrm>
            <a:prstGeom prst="bentArrow">
              <a:avLst>
                <a:gd name="adj1" fmla="val 20237"/>
                <a:gd name="adj2" fmla="val 25000"/>
                <a:gd name="adj3" fmla="val 39172"/>
                <a:gd name="adj4" fmla="val 43750"/>
              </a:avLst>
            </a:prstGeom>
            <a:solidFill>
              <a:srgbClr val="808080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1" name="Arrow: Bent 30">
              <a:extLst>
                <a:ext uri="{FF2B5EF4-FFF2-40B4-BE49-F238E27FC236}">
                  <a16:creationId xmlns:a16="http://schemas.microsoft.com/office/drawing/2014/main" id="{F7266106-ED01-81A1-06A9-46435F5DA63C}"/>
                </a:ext>
              </a:extLst>
            </p:cNvPr>
            <p:cNvSpPr/>
            <p:nvPr/>
          </p:nvSpPr>
          <p:spPr>
            <a:xfrm flipV="1">
              <a:off x="7374992" y="3441106"/>
              <a:ext cx="915234" cy="748747"/>
            </a:xfrm>
            <a:prstGeom prst="bentArrow">
              <a:avLst>
                <a:gd name="adj1" fmla="val 20237"/>
                <a:gd name="adj2" fmla="val 25000"/>
                <a:gd name="adj3" fmla="val 39172"/>
                <a:gd name="adj4" fmla="val 43750"/>
              </a:avLst>
            </a:prstGeom>
            <a:solidFill>
              <a:srgbClr val="808080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32" name="Arrow: Bent 31">
              <a:extLst>
                <a:ext uri="{FF2B5EF4-FFF2-40B4-BE49-F238E27FC236}">
                  <a16:creationId xmlns:a16="http://schemas.microsoft.com/office/drawing/2014/main" id="{DC7A7389-93E9-66E7-31C1-0FC64DDE32B7}"/>
                </a:ext>
              </a:extLst>
            </p:cNvPr>
            <p:cNvSpPr/>
            <p:nvPr/>
          </p:nvSpPr>
          <p:spPr>
            <a:xfrm flipV="1">
              <a:off x="9280199" y="4821915"/>
              <a:ext cx="915234" cy="748747"/>
            </a:xfrm>
            <a:prstGeom prst="bentArrow">
              <a:avLst>
                <a:gd name="adj1" fmla="val 20237"/>
                <a:gd name="adj2" fmla="val 25000"/>
                <a:gd name="adj3" fmla="val 39172"/>
                <a:gd name="adj4" fmla="val 43750"/>
              </a:avLst>
            </a:prstGeom>
            <a:solidFill>
              <a:srgbClr val="808080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542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37905-DE94-8F82-81D2-B555F1A518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C58D46-E2AF-B881-FEC2-4FE66297CF5F}"/>
              </a:ext>
            </a:extLst>
          </p:cNvPr>
          <p:cNvSpPr txBox="1"/>
          <p:nvPr/>
        </p:nvSpPr>
        <p:spPr>
          <a:xfrm>
            <a:off x="400035" y="551032"/>
            <a:ext cx="910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of Guarantees – Supporting EMDE Governments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A3CC1-7219-3CA5-2EDB-37CCA3DF2E45}"/>
              </a:ext>
            </a:extLst>
          </p:cNvPr>
          <p:cNvSpPr txBox="1"/>
          <p:nvPr/>
        </p:nvSpPr>
        <p:spPr>
          <a:xfrm>
            <a:off x="423398" y="1013961"/>
            <a:ext cx="114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Several benefits of guarantees for governments seeking to fund major projects with limited public resources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C1828EE-EDB5-ADA9-D568-EAB554E111EF}"/>
              </a:ext>
            </a:extLst>
          </p:cNvPr>
          <p:cNvSpPr/>
          <p:nvPr/>
        </p:nvSpPr>
        <p:spPr>
          <a:xfrm>
            <a:off x="692209" y="189029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303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935728-5A2C-7010-A489-9700B8E9C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1914486"/>
            <a:ext cx="5144786" cy="3429000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D2994F-78CB-7781-FDF2-1FF3F57641EC}"/>
              </a:ext>
            </a:extLst>
          </p:cNvPr>
          <p:cNvSpPr>
            <a:spLocks/>
          </p:cNvSpPr>
          <p:nvPr/>
        </p:nvSpPr>
        <p:spPr>
          <a:xfrm>
            <a:off x="5937935" y="1514514"/>
            <a:ext cx="4085910" cy="1058791"/>
          </a:xfrm>
          <a:custGeom>
            <a:avLst/>
            <a:gdLst>
              <a:gd name="connsiteX0" fmla="*/ 0 w 3958106"/>
              <a:gd name="connsiteY0" fmla="*/ 0 h 1112044"/>
              <a:gd name="connsiteX1" fmla="*/ 3017034 w 3958106"/>
              <a:gd name="connsiteY1" fmla="*/ 0 h 1112044"/>
              <a:gd name="connsiteX2" fmla="*/ 3099399 w 3958106"/>
              <a:gd name="connsiteY2" fmla="*/ 59640 h 1112044"/>
              <a:gd name="connsiteX3" fmla="*/ 3905576 w 3958106"/>
              <a:gd name="connsiteY3" fmla="*/ 1006454 h 1112044"/>
              <a:gd name="connsiteX4" fmla="*/ 3958106 w 3958106"/>
              <a:gd name="connsiteY4" fmla="*/ 1112044 h 1112044"/>
              <a:gd name="connsiteX5" fmla="*/ 0 w 3958106"/>
              <a:gd name="connsiteY5" fmla="*/ 1112044 h 1112044"/>
              <a:gd name="connsiteX6" fmla="*/ 0 w 3958106"/>
              <a:gd name="connsiteY6" fmla="*/ 0 h 111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58106" h="1112044">
                <a:moveTo>
                  <a:pt x="0" y="0"/>
                </a:moveTo>
                <a:lnTo>
                  <a:pt x="3017034" y="0"/>
                </a:lnTo>
                <a:lnTo>
                  <a:pt x="3099399" y="59640"/>
                </a:lnTo>
                <a:cubicBezTo>
                  <a:pt x="3426814" y="321284"/>
                  <a:pt x="3701463" y="642625"/>
                  <a:pt x="3905576" y="1006454"/>
                </a:cubicBezTo>
                <a:lnTo>
                  <a:pt x="3958106" y="1112044"/>
                </a:lnTo>
                <a:lnTo>
                  <a:pt x="0" y="1112044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1905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ECC2387-3AB7-DD38-DDA1-98E61B9DA268}"/>
              </a:ext>
            </a:extLst>
          </p:cNvPr>
          <p:cNvSpPr>
            <a:spLocks/>
          </p:cNvSpPr>
          <p:nvPr/>
        </p:nvSpPr>
        <p:spPr>
          <a:xfrm>
            <a:off x="5937935" y="2795416"/>
            <a:ext cx="4434482" cy="1058791"/>
          </a:xfrm>
          <a:custGeom>
            <a:avLst/>
            <a:gdLst>
              <a:gd name="connsiteX0" fmla="*/ 0 w 4295775"/>
              <a:gd name="connsiteY0" fmla="*/ 0 h 1251059"/>
              <a:gd name="connsiteX1" fmla="*/ 4059683 w 4295775"/>
              <a:gd name="connsiteY1" fmla="*/ 0 h 1251059"/>
              <a:gd name="connsiteX2" fmla="*/ 4156620 w 4295775"/>
              <a:gd name="connsiteY2" fmla="*/ 256459 h 1251059"/>
              <a:gd name="connsiteX3" fmla="*/ 4288529 w 4295775"/>
              <a:gd name="connsiteY3" fmla="*/ 882744 h 1251059"/>
              <a:gd name="connsiteX4" fmla="*/ 4295775 w 4295775"/>
              <a:gd name="connsiteY4" fmla="*/ 975021 h 1251059"/>
              <a:gd name="connsiteX5" fmla="*/ 4295775 w 4295775"/>
              <a:gd name="connsiteY5" fmla="*/ 1251059 h 1251059"/>
              <a:gd name="connsiteX6" fmla="*/ 0 w 4295775"/>
              <a:gd name="connsiteY6" fmla="*/ 1251059 h 1251059"/>
              <a:gd name="connsiteX7" fmla="*/ 0 w 4295775"/>
              <a:gd name="connsiteY7" fmla="*/ 0 h 125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5775" h="1251059">
                <a:moveTo>
                  <a:pt x="0" y="0"/>
                </a:moveTo>
                <a:lnTo>
                  <a:pt x="4059683" y="0"/>
                </a:lnTo>
                <a:lnTo>
                  <a:pt x="4156620" y="256459"/>
                </a:lnTo>
                <a:cubicBezTo>
                  <a:pt x="4221186" y="457467"/>
                  <a:pt x="4265896" y="666946"/>
                  <a:pt x="4288529" y="882744"/>
                </a:cubicBezTo>
                <a:lnTo>
                  <a:pt x="4295775" y="975021"/>
                </a:lnTo>
                <a:lnTo>
                  <a:pt x="4295775" y="1251059"/>
                </a:lnTo>
                <a:lnTo>
                  <a:pt x="0" y="1251059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1905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EF9F224-2020-D68C-6702-46F2BB532610}"/>
              </a:ext>
            </a:extLst>
          </p:cNvPr>
          <p:cNvSpPr>
            <a:spLocks/>
          </p:cNvSpPr>
          <p:nvPr/>
        </p:nvSpPr>
        <p:spPr>
          <a:xfrm>
            <a:off x="5937935" y="4051716"/>
            <a:ext cx="4433050" cy="1058791"/>
          </a:xfrm>
          <a:custGeom>
            <a:avLst/>
            <a:gdLst>
              <a:gd name="connsiteX0" fmla="*/ 0 w 4294388"/>
              <a:gd name="connsiteY0" fmla="*/ 0 h 993884"/>
              <a:gd name="connsiteX1" fmla="*/ 4294388 w 4294388"/>
              <a:gd name="connsiteY1" fmla="*/ 0 h 993884"/>
              <a:gd name="connsiteX2" fmla="*/ 4288529 w 4294388"/>
              <a:gd name="connsiteY2" fmla="*/ 74613 h 993884"/>
              <a:gd name="connsiteX3" fmla="*/ 4068248 w 4294388"/>
              <a:gd name="connsiteY3" fmla="*/ 941537 h 993884"/>
              <a:gd name="connsiteX4" fmla="*/ 4044797 w 4294388"/>
              <a:gd name="connsiteY4" fmla="*/ 993884 h 993884"/>
              <a:gd name="connsiteX5" fmla="*/ 0 w 4294388"/>
              <a:gd name="connsiteY5" fmla="*/ 993884 h 993884"/>
              <a:gd name="connsiteX6" fmla="*/ 0 w 4294388"/>
              <a:gd name="connsiteY6" fmla="*/ 0 h 99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94388" h="993884">
                <a:moveTo>
                  <a:pt x="0" y="0"/>
                </a:moveTo>
                <a:lnTo>
                  <a:pt x="4294388" y="0"/>
                </a:lnTo>
                <a:lnTo>
                  <a:pt x="4288529" y="74613"/>
                </a:lnTo>
                <a:cubicBezTo>
                  <a:pt x="4256702" y="378079"/>
                  <a:pt x="4181215" y="669048"/>
                  <a:pt x="4068248" y="941537"/>
                </a:cubicBezTo>
                <a:lnTo>
                  <a:pt x="4044797" y="993884"/>
                </a:lnTo>
                <a:lnTo>
                  <a:pt x="0" y="993884"/>
                </a:lnTo>
                <a:lnTo>
                  <a:pt x="0" y="0"/>
                </a:lnTo>
                <a:close/>
              </a:path>
            </a:pathLst>
          </a:custGeom>
          <a:solidFill>
            <a:srgbClr val="134074"/>
          </a:solidFill>
          <a:ln w="1905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4A44378-6158-B471-9980-9D66C83B88CB}"/>
              </a:ext>
            </a:extLst>
          </p:cNvPr>
          <p:cNvSpPr>
            <a:spLocks/>
          </p:cNvSpPr>
          <p:nvPr/>
        </p:nvSpPr>
        <p:spPr>
          <a:xfrm>
            <a:off x="5937935" y="5332619"/>
            <a:ext cx="4069252" cy="1058791"/>
          </a:xfrm>
          <a:custGeom>
            <a:avLst/>
            <a:gdLst>
              <a:gd name="connsiteX0" fmla="*/ 0 w 3941969"/>
              <a:gd name="connsiteY0" fmla="*/ 0 h 1241533"/>
              <a:gd name="connsiteX1" fmla="*/ 3941969 w 3941969"/>
              <a:gd name="connsiteY1" fmla="*/ 0 h 1241533"/>
              <a:gd name="connsiteX2" fmla="*/ 3915092 w 3941969"/>
              <a:gd name="connsiteY2" fmla="*/ 51977 h 1241533"/>
              <a:gd name="connsiteX3" fmla="*/ 2844222 w 3941969"/>
              <a:gd name="connsiteY3" fmla="*/ 1200647 h 1241533"/>
              <a:gd name="connsiteX4" fmla="*/ 2774720 w 3941969"/>
              <a:gd name="connsiteY4" fmla="*/ 1241533 h 1241533"/>
              <a:gd name="connsiteX5" fmla="*/ 0 w 3941969"/>
              <a:gd name="connsiteY5" fmla="*/ 1241533 h 1241533"/>
              <a:gd name="connsiteX6" fmla="*/ 0 w 3941969"/>
              <a:gd name="connsiteY6" fmla="*/ 0 h 1241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1969" h="1241533">
                <a:moveTo>
                  <a:pt x="0" y="0"/>
                </a:moveTo>
                <a:lnTo>
                  <a:pt x="3941969" y="0"/>
                </a:lnTo>
                <a:lnTo>
                  <a:pt x="3915092" y="51977"/>
                </a:lnTo>
                <a:cubicBezTo>
                  <a:pt x="3659557" y="514124"/>
                  <a:pt x="3290591" y="908643"/>
                  <a:pt x="2844222" y="1200647"/>
                </a:cubicBezTo>
                <a:lnTo>
                  <a:pt x="2774720" y="1241533"/>
                </a:lnTo>
                <a:lnTo>
                  <a:pt x="0" y="1241533"/>
                </a:lnTo>
                <a:lnTo>
                  <a:pt x="0" y="0"/>
                </a:lnTo>
                <a:close/>
              </a:path>
            </a:pathLst>
          </a:custGeom>
          <a:solidFill>
            <a:srgbClr val="134074">
              <a:lumMod val="50000"/>
            </a:srgbClr>
          </a:solidFill>
          <a:ln w="19050" cap="flat" cmpd="sng" algn="ctr">
            <a:noFill/>
            <a:prstDash val="solid"/>
          </a:ln>
          <a:effectLst/>
        </p:spPr>
        <p:txBody>
          <a:bodyPr rtlCol="0" anchor="ctr"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sp>
        <p:nvSpPr>
          <p:cNvPr id="14" name="TextBox 71">
            <a:extLst>
              <a:ext uri="{FF2B5EF4-FFF2-40B4-BE49-F238E27FC236}">
                <a16:creationId xmlns:a16="http://schemas.microsoft.com/office/drawing/2014/main" id="{F9381418-FCAA-24FF-9920-69DA2245D65B}"/>
              </a:ext>
            </a:extLst>
          </p:cNvPr>
          <p:cNvSpPr txBox="1">
            <a:spLocks/>
          </p:cNvSpPr>
          <p:nvPr/>
        </p:nvSpPr>
        <p:spPr>
          <a:xfrm>
            <a:off x="6478839" y="2894072"/>
            <a:ext cx="286531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Raise additional financing  by leveraging public/MDB resources</a:t>
            </a:r>
          </a:p>
        </p:txBody>
      </p:sp>
      <p:sp>
        <p:nvSpPr>
          <p:cNvPr id="15" name="TextBox 72">
            <a:extLst>
              <a:ext uri="{FF2B5EF4-FFF2-40B4-BE49-F238E27FC236}">
                <a16:creationId xmlns:a16="http://schemas.microsoft.com/office/drawing/2014/main" id="{D6F12BE9-F1D2-FEB4-7810-AB2DC3E3F971}"/>
              </a:ext>
            </a:extLst>
          </p:cNvPr>
          <p:cNvSpPr txBox="1">
            <a:spLocks/>
          </p:cNvSpPr>
          <p:nvPr/>
        </p:nvSpPr>
        <p:spPr>
          <a:xfrm>
            <a:off x="6478839" y="1628411"/>
            <a:ext cx="201989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Share risk and reduce financial burden</a:t>
            </a:r>
          </a:p>
        </p:txBody>
      </p:sp>
      <p:sp>
        <p:nvSpPr>
          <p:cNvPr id="16" name="TextBox 73">
            <a:extLst>
              <a:ext uri="{FF2B5EF4-FFF2-40B4-BE49-F238E27FC236}">
                <a16:creationId xmlns:a16="http://schemas.microsoft.com/office/drawing/2014/main" id="{8AF6C096-57B8-F8AE-2017-7E45F8B637D2}"/>
              </a:ext>
            </a:extLst>
          </p:cNvPr>
          <p:cNvSpPr txBox="1">
            <a:spLocks/>
          </p:cNvSpPr>
          <p:nvPr/>
        </p:nvSpPr>
        <p:spPr>
          <a:xfrm>
            <a:off x="6478839" y="5446516"/>
            <a:ext cx="201989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Enable demonstration effects</a:t>
            </a:r>
          </a:p>
        </p:txBody>
      </p:sp>
      <p:sp>
        <p:nvSpPr>
          <p:cNvPr id="17" name="TextBox 74">
            <a:extLst>
              <a:ext uri="{FF2B5EF4-FFF2-40B4-BE49-F238E27FC236}">
                <a16:creationId xmlns:a16="http://schemas.microsoft.com/office/drawing/2014/main" id="{566EE566-FF7E-BB91-A47D-645A08414BF4}"/>
              </a:ext>
            </a:extLst>
          </p:cNvPr>
          <p:cNvSpPr txBox="1">
            <a:spLocks/>
          </p:cNvSpPr>
          <p:nvPr/>
        </p:nvSpPr>
        <p:spPr>
          <a:xfrm>
            <a:off x="6478839" y="4044053"/>
            <a:ext cx="288481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rPr>
              <a:t>Reduce costs of borrowing</a:t>
            </a:r>
            <a:r>
              <a:rPr lang="en-US" sz="1800" b="1" dirty="0">
                <a:solidFill>
                  <a:srgbClr val="FFFFFF"/>
                </a:solidFill>
                <a:latin typeface="Poppins"/>
              </a:rPr>
              <a:t>, extend tenors and widen investor base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ea typeface="+mn-ea"/>
              <a:cs typeface="+mn-cs"/>
            </a:endParaRPr>
          </a:p>
        </p:txBody>
      </p:sp>
      <p:pic>
        <p:nvPicPr>
          <p:cNvPr id="18" name="CustomIcon">
            <a:extLst>
              <a:ext uri="{FF2B5EF4-FFF2-40B4-BE49-F238E27FC236}">
                <a16:creationId xmlns:a16="http://schemas.microsoft.com/office/drawing/2014/main" id="{C43B4041-0B96-29E9-430C-CD46A728D03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8004" y="3080712"/>
            <a:ext cx="566355" cy="548640"/>
          </a:xfrm>
          <a:prstGeom prst="rect">
            <a:avLst/>
          </a:prstGeom>
        </p:spPr>
      </p:pic>
      <p:pic>
        <p:nvPicPr>
          <p:cNvPr id="19" name="CustomIcon">
            <a:extLst>
              <a:ext uri="{FF2B5EF4-FFF2-40B4-BE49-F238E27FC236}">
                <a16:creationId xmlns:a16="http://schemas.microsoft.com/office/drawing/2014/main" id="{2E153690-65DF-1CE3-27EF-FB270914F4A6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528004" y="4248560"/>
            <a:ext cx="566355" cy="548640"/>
          </a:xfrm>
          <a:prstGeom prst="rect">
            <a:avLst/>
          </a:prstGeom>
        </p:spPr>
      </p:pic>
      <p:pic>
        <p:nvPicPr>
          <p:cNvPr id="20" name="CustomIcon">
            <a:extLst>
              <a:ext uri="{FF2B5EF4-FFF2-40B4-BE49-F238E27FC236}">
                <a16:creationId xmlns:a16="http://schemas.microsoft.com/office/drawing/2014/main" id="{DDD74C27-9299-CDB2-1A68-DC54B21F474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77420" y="5541936"/>
            <a:ext cx="566355" cy="548640"/>
          </a:xfrm>
          <a:prstGeom prst="rect">
            <a:avLst/>
          </a:prstGeom>
        </p:spPr>
      </p:pic>
      <p:pic>
        <p:nvPicPr>
          <p:cNvPr id="21" name="CustomIcon">
            <a:extLst>
              <a:ext uri="{FF2B5EF4-FFF2-40B4-BE49-F238E27FC236}">
                <a16:creationId xmlns:a16="http://schemas.microsoft.com/office/drawing/2014/main" id="{C65EE626-335B-0E26-F0C1-FA53F7508D0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77420" y="1794164"/>
            <a:ext cx="566355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0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A13B5-1457-75F9-072B-CEAAB558E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AD5BB9-54C4-4520-6A22-047CB000B7EF}"/>
              </a:ext>
            </a:extLst>
          </p:cNvPr>
          <p:cNvSpPr txBox="1"/>
          <p:nvPr/>
        </p:nvSpPr>
        <p:spPr>
          <a:xfrm>
            <a:off x="400034" y="551032"/>
            <a:ext cx="10686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Applications of Guarantees – Supporting EMDE Governments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940FE-A2F3-4BBC-7E07-2934EC7DCD3B}"/>
              </a:ext>
            </a:extLst>
          </p:cNvPr>
          <p:cNvSpPr txBox="1"/>
          <p:nvPr/>
        </p:nvSpPr>
        <p:spPr>
          <a:xfrm>
            <a:off x="423398" y="1013961"/>
            <a:ext cx="114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De-risking and Mobilizing Private Investments and Commercial Finance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A0130CA-BF9A-90D7-C430-848D78244559}"/>
              </a:ext>
            </a:extLst>
          </p:cNvPr>
          <p:cNvSpPr/>
          <p:nvPr/>
        </p:nvSpPr>
        <p:spPr>
          <a:xfrm>
            <a:off x="542165" y="1501878"/>
            <a:ext cx="1954229" cy="695915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PPPs and Private Projects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0D2AEA-8E82-32BA-F0A3-6A63C8986927}"/>
              </a:ext>
            </a:extLst>
          </p:cNvPr>
          <p:cNvSpPr/>
          <p:nvPr/>
        </p:nvSpPr>
        <p:spPr>
          <a:xfrm>
            <a:off x="2830862" y="1501878"/>
            <a:ext cx="1954229" cy="69591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Public/SOE investments – Debt Financing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9116BB9-428A-5F27-733B-5B3EAACBBE80}"/>
              </a:ext>
            </a:extLst>
          </p:cNvPr>
          <p:cNvSpPr/>
          <p:nvPr/>
        </p:nvSpPr>
        <p:spPr>
          <a:xfrm>
            <a:off x="5119559" y="1501878"/>
            <a:ext cx="1954229" cy="69591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ptos" panose="02110004020202020204"/>
              </a:rPr>
              <a:t>Development Banks - DFIs</a:t>
            </a:r>
            <a:endParaRPr kumimoji="0" lang="en-US" sz="1600" b="1" i="0" u="none" strike="noStrike" kern="1200" cap="none" spc="0" normalizeH="0" baseline="0" noProof="0" dirty="0">
              <a:ln w="0"/>
              <a:solidFill>
                <a:schemeClr val="bg2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2CEFAA9-6E9E-F973-A4E1-1ADD4A03077F}"/>
              </a:ext>
            </a:extLst>
          </p:cNvPr>
          <p:cNvSpPr/>
          <p:nvPr/>
        </p:nvSpPr>
        <p:spPr>
          <a:xfrm>
            <a:off x="7408256" y="1501878"/>
            <a:ext cx="1954229" cy="695915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2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Asset Monetization &amp; Recycling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4083A9B-3E7E-9380-2B23-E49BCFF5E724}"/>
              </a:ext>
            </a:extLst>
          </p:cNvPr>
          <p:cNvSpPr/>
          <p:nvPr/>
        </p:nvSpPr>
        <p:spPr>
          <a:xfrm>
            <a:off x="9737413" y="1383293"/>
            <a:ext cx="1954229" cy="987673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50" normalizeH="0" baseline="0" noProof="0" dirty="0">
                <a:ln w="9525" cmpd="sng">
                  <a:solidFill>
                    <a:srgbClr val="156082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156082">
                      <a:alpha val="40000"/>
                    </a:srgbClr>
                  </a:glo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Risk Sharing Facilities – Financial Intermediaries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E56F46-E495-18B4-CC3F-E002960B9771}"/>
              </a:ext>
            </a:extLst>
          </p:cNvPr>
          <p:cNvCxnSpPr>
            <a:cxnSpLocks/>
            <a:stCxn id="4" idx="2"/>
            <a:endCxn id="15" idx="0"/>
          </p:cNvCxnSpPr>
          <p:nvPr/>
        </p:nvCxnSpPr>
        <p:spPr>
          <a:xfrm flipH="1">
            <a:off x="1519277" y="2197793"/>
            <a:ext cx="3" cy="1039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A15C93D-F4B4-4765-0DD6-396ED835CD9E}"/>
              </a:ext>
            </a:extLst>
          </p:cNvPr>
          <p:cNvSpPr/>
          <p:nvPr/>
        </p:nvSpPr>
        <p:spPr>
          <a:xfrm>
            <a:off x="542162" y="3236816"/>
            <a:ext cx="1954229" cy="27998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Payment default  in PPPs and Concession - SPV, Equity, Debt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Gov. Performance, Political (BoC, WCD, TR, Expro.)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Mitigating Offtaker Creditworthiness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81124A-7998-6686-7687-DB3A33963E40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3806631" y="2197793"/>
            <a:ext cx="3" cy="10390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C306B752-124A-3632-63B8-BA9816A8591A}"/>
              </a:ext>
            </a:extLst>
          </p:cNvPr>
          <p:cNvSpPr/>
          <p:nvPr/>
        </p:nvSpPr>
        <p:spPr>
          <a:xfrm>
            <a:off x="2829516" y="3236815"/>
            <a:ext cx="1954229" cy="29697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public investments and/or debt optimization</a:t>
            </a:r>
            <a:endParaRPr lang="en-US" sz="1600" dirty="0">
              <a:solidFill>
                <a:srgbClr val="0070C0"/>
              </a:solidFill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Comprehensive but partial coverage.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Mitigating debt service default of public borrowers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F8A3C2-D18F-90F8-27CD-0D227CC8ABF0}"/>
              </a:ext>
            </a:extLst>
          </p:cNvPr>
          <p:cNvCxnSpPr>
            <a:cxnSpLocks/>
            <a:endCxn id="20" idx="0"/>
          </p:cNvCxnSpPr>
          <p:nvPr/>
        </p:nvCxnSpPr>
        <p:spPr>
          <a:xfrm flipH="1">
            <a:off x="6093982" y="2197793"/>
            <a:ext cx="3" cy="1039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C9E1F-D8D7-C942-69F8-A1771D9A0BD6}"/>
              </a:ext>
            </a:extLst>
          </p:cNvPr>
          <p:cNvSpPr/>
          <p:nvPr/>
        </p:nvSpPr>
        <p:spPr>
          <a:xfrm>
            <a:off x="5116867" y="3236816"/>
            <a:ext cx="1954229" cy="27998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on-lending a portfolio of public and private investments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Comprehensive but partial coverage on a portfolio basis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FE3A7A9-DD29-0011-7D6C-BC23B30BFDA0}"/>
              </a:ext>
            </a:extLst>
          </p:cNvPr>
          <p:cNvCxnSpPr>
            <a:cxnSpLocks/>
            <a:endCxn id="23" idx="0"/>
          </p:cNvCxnSpPr>
          <p:nvPr/>
        </p:nvCxnSpPr>
        <p:spPr>
          <a:xfrm flipH="1">
            <a:off x="8381330" y="2197792"/>
            <a:ext cx="3" cy="10390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CD8DAEE-01E2-0160-4BB5-3ECAF58BDFA9}"/>
              </a:ext>
            </a:extLst>
          </p:cNvPr>
          <p:cNvSpPr/>
          <p:nvPr/>
        </p:nvSpPr>
        <p:spPr>
          <a:xfrm>
            <a:off x="7404215" y="3236815"/>
            <a:ext cx="1954229" cy="27998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innovative brownfield concessions to unlock asset value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Securitizing future revenues to raise upfront capital – tariff and/or demand - regulatory risk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783D20C-3D42-0E6E-A28E-D047D655D8F9}"/>
              </a:ext>
            </a:extLst>
          </p:cNvPr>
          <p:cNvCxnSpPr>
            <a:cxnSpLocks/>
            <a:stCxn id="10" idx="2"/>
            <a:endCxn id="25" idx="0"/>
          </p:cNvCxnSpPr>
          <p:nvPr/>
        </p:nvCxnSpPr>
        <p:spPr>
          <a:xfrm flipH="1">
            <a:off x="10708297" y="2370966"/>
            <a:ext cx="6231" cy="86584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CEF634E-F766-24F0-0212-016B5DA27EA2}"/>
              </a:ext>
            </a:extLst>
          </p:cNvPr>
          <p:cNvSpPr/>
          <p:nvPr/>
        </p:nvSpPr>
        <p:spPr>
          <a:xfrm>
            <a:off x="9731182" y="3236815"/>
            <a:ext cx="1954229" cy="29697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transport decarbonization investments (E-mobility, GH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MSME/SME–small scale projects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Portfolio approach to meet payment shortfalls</a:t>
            </a: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12713" indent="-112713" algn="just">
              <a:buFont typeface="Arial" panose="020B0604020202020204" pitchFamily="34" charset="0"/>
              <a:buChar char="•"/>
            </a:pPr>
            <a:endParaRPr lang="en-US" sz="16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4074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85A34-C239-3744-11B2-D83D6BD03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7C6145-D5C3-BA05-A259-E538C72D232B}"/>
              </a:ext>
            </a:extLst>
          </p:cNvPr>
          <p:cNvSpPr txBox="1"/>
          <p:nvPr/>
        </p:nvSpPr>
        <p:spPr>
          <a:xfrm>
            <a:off x="400035" y="551032"/>
            <a:ext cx="910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WBG Guarantee Platform – Supporting EMDE Governments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9B3DC-E107-72A6-E43E-DD6E3AB0F762}"/>
              </a:ext>
            </a:extLst>
          </p:cNvPr>
          <p:cNvSpPr txBox="1"/>
          <p:nvPr/>
        </p:nvSpPr>
        <p:spPr>
          <a:xfrm>
            <a:off x="423398" y="1013961"/>
            <a:ext cx="1140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/>
                <a:cs typeface="Poppins"/>
              </a:rPr>
              <a:t>WBG Guarantee platform provides governments with the expertise and support they need to unlock private sector investment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D3F71B-A287-4400-0929-1BA1F471E82D}"/>
              </a:ext>
            </a:extLst>
          </p:cNvPr>
          <p:cNvSpPr/>
          <p:nvPr/>
        </p:nvSpPr>
        <p:spPr>
          <a:xfrm>
            <a:off x="692209" y="1890294"/>
            <a:ext cx="4109422" cy="3840480"/>
          </a:xfrm>
          <a:prstGeom prst="roundRect">
            <a:avLst>
              <a:gd name="adj" fmla="val 3782"/>
            </a:avLst>
          </a:prstGeom>
          <a:solidFill>
            <a:srgbClr val="3031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95128-C28C-B4FD-A5C7-802C58E327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88" y="1914486"/>
            <a:ext cx="5144786" cy="3429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69DB47C-F53D-E1A8-E947-7DF77C236943}"/>
              </a:ext>
            </a:extLst>
          </p:cNvPr>
          <p:cNvGrpSpPr/>
          <p:nvPr/>
        </p:nvGrpSpPr>
        <p:grpSpPr>
          <a:xfrm>
            <a:off x="6282658" y="1502053"/>
            <a:ext cx="4415246" cy="4911303"/>
            <a:chOff x="731521" y="1127292"/>
            <a:chExt cx="4415246" cy="491130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4A90209-7C8F-BE65-2108-F69D825D04BE}"/>
                </a:ext>
              </a:extLst>
            </p:cNvPr>
            <p:cNvSpPr/>
            <p:nvPr/>
          </p:nvSpPr>
          <p:spPr>
            <a:xfrm rot="5400000">
              <a:off x="2213659" y="4077187"/>
              <a:ext cx="471917" cy="329430"/>
            </a:xfrm>
            <a:custGeom>
              <a:avLst/>
              <a:gdLst>
                <a:gd name="connsiteX0" fmla="*/ 111862 w 540333"/>
                <a:gd name="connsiteY0" fmla="*/ 0 h 368122"/>
                <a:gd name="connsiteX1" fmla="*/ 0 w 540333"/>
                <a:gd name="connsiteY1" fmla="*/ 368122 h 368122"/>
                <a:gd name="connsiteX2" fmla="*/ 540334 w 540333"/>
                <a:gd name="connsiteY2" fmla="*/ 368122 h 368122"/>
                <a:gd name="connsiteX3" fmla="*/ 540334 w 540333"/>
                <a:gd name="connsiteY3" fmla="*/ 0 h 368122"/>
                <a:gd name="connsiteX4" fmla="*/ 111862 w 540333"/>
                <a:gd name="connsiteY4" fmla="*/ 0 h 3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33" h="368122">
                  <a:moveTo>
                    <a:pt x="111862" y="0"/>
                  </a:moveTo>
                  <a:cubicBezTo>
                    <a:pt x="89840" y="128778"/>
                    <a:pt x="51892" y="252222"/>
                    <a:pt x="0" y="368122"/>
                  </a:cubicBezTo>
                  <a:lnTo>
                    <a:pt x="540334" y="368122"/>
                  </a:lnTo>
                  <a:lnTo>
                    <a:pt x="540334" y="0"/>
                  </a:lnTo>
                  <a:lnTo>
                    <a:pt x="111862" y="0"/>
                  </a:lnTo>
                  <a:close/>
                </a:path>
              </a:pathLst>
            </a:custGeom>
            <a:solidFill>
              <a:srgbClr val="00B0F0">
                <a:lumMod val="20000"/>
                <a:lumOff val="80000"/>
              </a:srgbClr>
            </a:solidFill>
            <a:ln w="762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B318257-E031-E95B-4D2C-1C58D33C2D7B}"/>
                </a:ext>
              </a:extLst>
            </p:cNvPr>
            <p:cNvSpPr/>
            <p:nvPr/>
          </p:nvSpPr>
          <p:spPr>
            <a:xfrm rot="5400000">
              <a:off x="3183120" y="4077189"/>
              <a:ext cx="471917" cy="329430"/>
            </a:xfrm>
            <a:custGeom>
              <a:avLst/>
              <a:gdLst>
                <a:gd name="connsiteX0" fmla="*/ 0 w 540333"/>
                <a:gd name="connsiteY0" fmla="*/ 0 h 368122"/>
                <a:gd name="connsiteX1" fmla="*/ 111862 w 540333"/>
                <a:gd name="connsiteY1" fmla="*/ 368122 h 368122"/>
                <a:gd name="connsiteX2" fmla="*/ 540334 w 540333"/>
                <a:gd name="connsiteY2" fmla="*/ 368122 h 368122"/>
                <a:gd name="connsiteX3" fmla="*/ 540334 w 540333"/>
                <a:gd name="connsiteY3" fmla="*/ 0 h 368122"/>
                <a:gd name="connsiteX4" fmla="*/ 0 w 540333"/>
                <a:gd name="connsiteY4" fmla="*/ 0 h 3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333" h="368122">
                  <a:moveTo>
                    <a:pt x="0" y="0"/>
                  </a:moveTo>
                  <a:cubicBezTo>
                    <a:pt x="51892" y="115900"/>
                    <a:pt x="89840" y="239268"/>
                    <a:pt x="111862" y="368122"/>
                  </a:cubicBezTo>
                  <a:lnTo>
                    <a:pt x="540334" y="368122"/>
                  </a:lnTo>
                  <a:lnTo>
                    <a:pt x="540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lumMod val="20000"/>
                <a:lumOff val="80000"/>
              </a:srgbClr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611F0B-0899-B357-6FD3-ADA448666082}"/>
                </a:ext>
              </a:extLst>
            </p:cNvPr>
            <p:cNvSpPr/>
            <p:nvPr/>
          </p:nvSpPr>
          <p:spPr>
            <a:xfrm rot="5400000">
              <a:off x="3974887" y="3757342"/>
              <a:ext cx="341491" cy="1782542"/>
            </a:xfrm>
            <a:custGeom>
              <a:avLst/>
              <a:gdLst>
                <a:gd name="connsiteX0" fmla="*/ 0 w 664083"/>
                <a:gd name="connsiteY0" fmla="*/ 1504950 h 1873072"/>
                <a:gd name="connsiteX1" fmla="*/ 664083 w 664083"/>
                <a:gd name="connsiteY1" fmla="*/ 0 h 1873072"/>
                <a:gd name="connsiteX2" fmla="*/ 664083 w 664083"/>
                <a:gd name="connsiteY2" fmla="*/ 1371600 h 1873072"/>
                <a:gd name="connsiteX3" fmla="*/ 0 w 664083"/>
                <a:gd name="connsiteY3" fmla="*/ 1873072 h 1873072"/>
                <a:gd name="connsiteX4" fmla="*/ 0 w 664083"/>
                <a:gd name="connsiteY4" fmla="*/ 1504950 h 18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83" h="1873072">
                  <a:moveTo>
                    <a:pt x="0" y="1504950"/>
                  </a:moveTo>
                  <a:lnTo>
                    <a:pt x="664083" y="0"/>
                  </a:lnTo>
                  <a:lnTo>
                    <a:pt x="664083" y="1371600"/>
                  </a:lnTo>
                  <a:lnTo>
                    <a:pt x="0" y="1873072"/>
                  </a:lnTo>
                  <a:lnTo>
                    <a:pt x="0" y="1504950"/>
                  </a:lnTo>
                  <a:close/>
                </a:path>
              </a:pathLst>
            </a:custGeom>
            <a:solidFill>
              <a:srgbClr val="00B0F0">
                <a:lumMod val="40000"/>
                <a:lumOff val="60000"/>
              </a:srgbClr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11ECC79-6458-6BD7-1FC0-4D9B8CC07E6D}"/>
                </a:ext>
              </a:extLst>
            </p:cNvPr>
            <p:cNvSpPr/>
            <p:nvPr/>
          </p:nvSpPr>
          <p:spPr>
            <a:xfrm rot="5400000">
              <a:off x="2770760" y="4100494"/>
              <a:ext cx="341492" cy="402858"/>
            </a:xfrm>
            <a:custGeom>
              <a:avLst/>
              <a:gdLst>
                <a:gd name="connsiteX0" fmla="*/ 0 w 417423"/>
                <a:gd name="connsiteY0" fmla="*/ 76 h 368731"/>
                <a:gd name="connsiteX1" fmla="*/ 11049 w 417423"/>
                <a:gd name="connsiteY1" fmla="*/ 184404 h 368731"/>
                <a:gd name="connsiteX2" fmla="*/ 0 w 417423"/>
                <a:gd name="connsiteY2" fmla="*/ 368732 h 368731"/>
                <a:gd name="connsiteX3" fmla="*/ 417423 w 417423"/>
                <a:gd name="connsiteY3" fmla="*/ 368732 h 368731"/>
                <a:gd name="connsiteX4" fmla="*/ 417423 w 417423"/>
                <a:gd name="connsiteY4" fmla="*/ 0 h 368731"/>
                <a:gd name="connsiteX5" fmla="*/ 0 w 417423"/>
                <a:gd name="connsiteY5" fmla="*/ 0 h 36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7423" h="368731">
                  <a:moveTo>
                    <a:pt x="0" y="76"/>
                  </a:moveTo>
                  <a:cubicBezTo>
                    <a:pt x="7239" y="60579"/>
                    <a:pt x="11049" y="122073"/>
                    <a:pt x="11049" y="184404"/>
                  </a:cubicBezTo>
                  <a:cubicBezTo>
                    <a:pt x="11049" y="246736"/>
                    <a:pt x="7239" y="308305"/>
                    <a:pt x="0" y="368732"/>
                  </a:cubicBezTo>
                  <a:lnTo>
                    <a:pt x="417423" y="368732"/>
                  </a:lnTo>
                  <a:lnTo>
                    <a:pt x="4174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lumMod val="20000"/>
                <a:lumOff val="80000"/>
              </a:srgbClr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D079C7D-21E4-99ED-569E-8E2FC352B762}"/>
                </a:ext>
              </a:extLst>
            </p:cNvPr>
            <p:cNvSpPr/>
            <p:nvPr/>
          </p:nvSpPr>
          <p:spPr>
            <a:xfrm rot="5400000">
              <a:off x="2753693" y="3922799"/>
              <a:ext cx="354345" cy="1438773"/>
            </a:xfrm>
            <a:custGeom>
              <a:avLst/>
              <a:gdLst>
                <a:gd name="connsiteX0" fmla="*/ 0 w 664083"/>
                <a:gd name="connsiteY0" fmla="*/ 501472 h 1371600"/>
                <a:gd name="connsiteX1" fmla="*/ 664083 w 664083"/>
                <a:gd name="connsiteY1" fmla="*/ 0 h 1371600"/>
                <a:gd name="connsiteX2" fmla="*/ 664083 w 664083"/>
                <a:gd name="connsiteY2" fmla="*/ 1371600 h 1371600"/>
                <a:gd name="connsiteX3" fmla="*/ 0 w 664083"/>
                <a:gd name="connsiteY3" fmla="*/ 870128 h 1371600"/>
                <a:gd name="connsiteX4" fmla="*/ 0 w 664083"/>
                <a:gd name="connsiteY4" fmla="*/ 501472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83" h="1371600">
                  <a:moveTo>
                    <a:pt x="0" y="501472"/>
                  </a:moveTo>
                  <a:lnTo>
                    <a:pt x="664083" y="0"/>
                  </a:lnTo>
                  <a:lnTo>
                    <a:pt x="664083" y="1371600"/>
                  </a:lnTo>
                  <a:lnTo>
                    <a:pt x="0" y="870128"/>
                  </a:lnTo>
                  <a:lnTo>
                    <a:pt x="0" y="501472"/>
                  </a:lnTo>
                  <a:close/>
                </a:path>
              </a:pathLst>
            </a:custGeom>
            <a:solidFill>
              <a:srgbClr val="00B0F0">
                <a:lumMod val="40000"/>
                <a:lumOff val="60000"/>
              </a:srgbClr>
            </a:solidFill>
            <a:ln w="76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C950FBD-5DEA-1D0F-74E3-59D83802D8E8}"/>
                </a:ext>
              </a:extLst>
            </p:cNvPr>
            <p:cNvSpPr/>
            <p:nvPr/>
          </p:nvSpPr>
          <p:spPr>
            <a:xfrm rot="5400000">
              <a:off x="1548834" y="3753856"/>
              <a:ext cx="341490" cy="1789509"/>
            </a:xfrm>
            <a:custGeom>
              <a:avLst/>
              <a:gdLst>
                <a:gd name="connsiteX0" fmla="*/ 0 w 664083"/>
                <a:gd name="connsiteY0" fmla="*/ 0 h 1873072"/>
                <a:gd name="connsiteX1" fmla="*/ 664083 w 664083"/>
                <a:gd name="connsiteY1" fmla="*/ 501472 h 1873072"/>
                <a:gd name="connsiteX2" fmla="*/ 664083 w 664083"/>
                <a:gd name="connsiteY2" fmla="*/ 1873072 h 1873072"/>
                <a:gd name="connsiteX3" fmla="*/ 0 w 664083"/>
                <a:gd name="connsiteY3" fmla="*/ 368122 h 1873072"/>
                <a:gd name="connsiteX4" fmla="*/ 0 w 664083"/>
                <a:gd name="connsiteY4" fmla="*/ 0 h 1873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083" h="1873072">
                  <a:moveTo>
                    <a:pt x="0" y="0"/>
                  </a:moveTo>
                  <a:lnTo>
                    <a:pt x="664083" y="501472"/>
                  </a:lnTo>
                  <a:lnTo>
                    <a:pt x="664083" y="1873072"/>
                  </a:lnTo>
                  <a:lnTo>
                    <a:pt x="0" y="368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>
                <a:lumMod val="40000"/>
                <a:lumOff val="60000"/>
              </a:srgbClr>
            </a:solidFill>
            <a:ln w="7620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6EF5E37-A619-2919-C2AF-AE6B85CDF573}"/>
                </a:ext>
              </a:extLst>
            </p:cNvPr>
            <p:cNvSpPr/>
            <p:nvPr/>
          </p:nvSpPr>
          <p:spPr>
            <a:xfrm>
              <a:off x="731521" y="4793992"/>
              <a:ext cx="4415246" cy="1244603"/>
            </a:xfrm>
            <a:prstGeom prst="roundRect">
              <a:avLst/>
            </a:prstGeom>
            <a:solidFill>
              <a:srgbClr val="00B0F0">
                <a:lumMod val="75000"/>
              </a:srgbClr>
            </a:solidFill>
            <a:ln w="6350" cap="sq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Access to experts and product offerings across institutions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rPr>
                <a:t>Leverage combined balance sheet of World Bank Group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3BBFE13-83EF-28DB-8D05-ECA54046A6CB}"/>
                </a:ext>
              </a:extLst>
            </p:cNvPr>
            <p:cNvGrpSpPr/>
            <p:nvPr/>
          </p:nvGrpSpPr>
          <p:grpSpPr>
            <a:xfrm>
              <a:off x="1639233" y="1127292"/>
              <a:ext cx="2545466" cy="1300096"/>
              <a:chOff x="1668528" y="1005372"/>
              <a:chExt cx="2608585" cy="130009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A57012A-EA4B-FB1F-23A0-A7F259AB0011}"/>
                  </a:ext>
                </a:extLst>
              </p:cNvPr>
              <p:cNvGrpSpPr/>
              <p:nvPr/>
            </p:nvGrpSpPr>
            <p:grpSpPr>
              <a:xfrm>
                <a:off x="1668528" y="1005372"/>
                <a:ext cx="2608585" cy="1110598"/>
                <a:chOff x="1860209" y="1098011"/>
                <a:chExt cx="2073653" cy="838451"/>
              </a:xfrm>
              <a:solidFill>
                <a:srgbClr val="00B0F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A8CF2C07-E743-4E70-FC4D-F499BBFB8F23}"/>
                    </a:ext>
                  </a:extLst>
                </p:cNvPr>
                <p:cNvSpPr/>
                <p:nvPr/>
              </p:nvSpPr>
              <p:spPr>
                <a:xfrm>
                  <a:off x="1860209" y="1098011"/>
                  <a:ext cx="2073653" cy="492904"/>
                </a:xfrm>
                <a:prstGeom prst="roundRect">
                  <a:avLst/>
                </a:prstGeom>
                <a:grpFill/>
                <a:ln w="6350" cap="sq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300"/>
                    </a:spcBef>
                    <a:spcAft>
                      <a:spcPts val="3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34074"/>
                    </a:solidFill>
                    <a:effectLst/>
                    <a:uLnTx/>
                    <a:uFillTx/>
                    <a:latin typeface="Poppins" panose="00000500000000000000" pitchFamily="2" charset="0"/>
                    <a:ea typeface="+mn-ea"/>
                    <a:cs typeface="Poppins" panose="00000500000000000000" pitchFamily="2" charset="0"/>
                  </a:endParaRPr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D3F6CA43-0EE7-4E57-3462-1693DCCD1A5D}"/>
                    </a:ext>
                  </a:extLst>
                </p:cNvPr>
                <p:cNvSpPr/>
                <p:nvPr/>
              </p:nvSpPr>
              <p:spPr>
                <a:xfrm rot="5400000">
                  <a:off x="2705997" y="716856"/>
                  <a:ext cx="382079" cy="2057133"/>
                </a:xfrm>
                <a:custGeom>
                  <a:avLst/>
                  <a:gdLst>
                    <a:gd name="connsiteX0" fmla="*/ 664083 w 664082"/>
                    <a:gd name="connsiteY0" fmla="*/ 501472 h 1371600"/>
                    <a:gd name="connsiteX1" fmla="*/ 0 w 664082"/>
                    <a:gd name="connsiteY1" fmla="*/ 0 h 1371600"/>
                    <a:gd name="connsiteX2" fmla="*/ 0 w 664082"/>
                    <a:gd name="connsiteY2" fmla="*/ 1371600 h 1371600"/>
                    <a:gd name="connsiteX3" fmla="*/ 664083 w 664082"/>
                    <a:gd name="connsiteY3" fmla="*/ 870128 h 1371600"/>
                    <a:gd name="connsiteX4" fmla="*/ 664083 w 664082"/>
                    <a:gd name="connsiteY4" fmla="*/ 501472 h 1371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4082" h="1371600">
                      <a:moveTo>
                        <a:pt x="664083" y="501472"/>
                      </a:moveTo>
                      <a:lnTo>
                        <a:pt x="0" y="0"/>
                      </a:lnTo>
                      <a:lnTo>
                        <a:pt x="0" y="1371600"/>
                      </a:lnTo>
                      <a:lnTo>
                        <a:pt x="664083" y="870128"/>
                      </a:lnTo>
                      <a:lnTo>
                        <a:pt x="664083" y="501472"/>
                      </a:lnTo>
                      <a:close/>
                    </a:path>
                  </a:pathLst>
                </a:custGeom>
                <a:grpFill/>
                <a:ln w="762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Poppins" panose="00000500000000000000" pitchFamily="2" charset="0"/>
                    <a:cs typeface="Poppins" panose="00000500000000000000" pitchFamily="2" charset="0"/>
                  </a:endParaRPr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B09A012-4862-289E-C6E6-A330315C3F25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599789" y="1586488"/>
                <a:ext cx="746062" cy="691897"/>
              </a:xfrm>
              <a:custGeom>
                <a:avLst/>
                <a:gdLst>
                  <a:gd name="connsiteX0" fmla="*/ 417424 w 417423"/>
                  <a:gd name="connsiteY0" fmla="*/ 0 h 368731"/>
                  <a:gd name="connsiteX1" fmla="*/ 0 w 417423"/>
                  <a:gd name="connsiteY1" fmla="*/ 0 h 368731"/>
                  <a:gd name="connsiteX2" fmla="*/ 0 w 417423"/>
                  <a:gd name="connsiteY2" fmla="*/ 368732 h 368731"/>
                  <a:gd name="connsiteX3" fmla="*/ 417424 w 417423"/>
                  <a:gd name="connsiteY3" fmla="*/ 368732 h 368731"/>
                  <a:gd name="connsiteX4" fmla="*/ 406375 w 417423"/>
                  <a:gd name="connsiteY4" fmla="*/ 184404 h 368731"/>
                  <a:gd name="connsiteX5" fmla="*/ 417424 w 417423"/>
                  <a:gd name="connsiteY5" fmla="*/ 76 h 368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7423" h="368731">
                    <a:moveTo>
                      <a:pt x="417424" y="0"/>
                    </a:moveTo>
                    <a:lnTo>
                      <a:pt x="0" y="0"/>
                    </a:lnTo>
                    <a:lnTo>
                      <a:pt x="0" y="368732"/>
                    </a:lnTo>
                    <a:lnTo>
                      <a:pt x="417424" y="368732"/>
                    </a:lnTo>
                    <a:cubicBezTo>
                      <a:pt x="410185" y="308229"/>
                      <a:pt x="406375" y="246736"/>
                      <a:pt x="406375" y="184404"/>
                    </a:cubicBezTo>
                    <a:cubicBezTo>
                      <a:pt x="406375" y="122072"/>
                      <a:pt x="410185" y="60503"/>
                      <a:pt x="417424" y="76"/>
                    </a:cubicBezTo>
                    <a:close/>
                  </a:path>
                </a:pathLst>
              </a:custGeom>
              <a:solidFill>
                <a:srgbClr val="00B0F0"/>
              </a:solidFill>
              <a:ln w="762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9BD3155-FA81-9955-0945-0B67FFB8DB19}"/>
                </a:ext>
              </a:extLst>
            </p:cNvPr>
            <p:cNvGrpSpPr/>
            <p:nvPr/>
          </p:nvGrpSpPr>
          <p:grpSpPr>
            <a:xfrm>
              <a:off x="2111866" y="2475634"/>
              <a:ext cx="1600200" cy="1600200"/>
              <a:chOff x="2077970" y="2493052"/>
              <a:chExt cx="1600200" cy="1600200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7E768213-9A58-99BC-F183-96A12E3A4AC2}"/>
                  </a:ext>
                </a:extLst>
              </p:cNvPr>
              <p:cNvSpPr/>
              <p:nvPr/>
            </p:nvSpPr>
            <p:spPr>
              <a:xfrm>
                <a:off x="2077970" y="2493052"/>
                <a:ext cx="1600200" cy="1600200"/>
              </a:xfrm>
              <a:prstGeom prst="ellipse">
                <a:avLst/>
              </a:prstGeom>
              <a:solidFill>
                <a:srgbClr val="FFFFFF"/>
              </a:solidFill>
              <a:ln w="28575" cap="sq" cmpd="sng" algn="ctr">
                <a:solidFill>
                  <a:srgbClr val="00B0F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300"/>
                  </a:spcBef>
                  <a:spcAft>
                    <a:spcPts val="3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34074"/>
                  </a:solidFill>
                  <a:effectLst/>
                  <a:uLnTx/>
                  <a:uFillTx/>
                  <a:latin typeface="Poppins" panose="00000500000000000000" pitchFamily="2" charset="0"/>
                  <a:ea typeface="+mn-ea"/>
                  <a:cs typeface="Poppins" panose="00000500000000000000" pitchFamily="2" charset="0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CFC2DCAF-E480-8A8C-6847-A80F3F260B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124" t="52971" r="900" b="7397"/>
              <a:stretch/>
            </p:blipFill>
            <p:spPr>
              <a:xfrm>
                <a:off x="2270012" y="3365804"/>
                <a:ext cx="1283907" cy="321002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8820CF60-F279-1972-FC8C-BD43720E3C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2353" t="4765" r="32007" b="47030"/>
              <a:stretch/>
            </p:blipFill>
            <p:spPr>
              <a:xfrm>
                <a:off x="2496732" y="2634562"/>
                <a:ext cx="745258" cy="64621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2F5CA13-9BE2-5A7C-5AB6-211748011DF6}"/>
                </a:ext>
              </a:extLst>
            </p:cNvPr>
            <p:cNvSpPr txBox="1"/>
            <p:nvPr/>
          </p:nvSpPr>
          <p:spPr>
            <a:xfrm>
              <a:off x="1816486" y="1230411"/>
              <a:ext cx="2190961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lvl="0" eaLnBrk="0" fontAlgn="base" hangingPunct="0">
                <a:spcBef>
                  <a:spcPts val="30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Segoe UI" panose="020B0502040204020203" pitchFamily="34" charset="0"/>
                <a:buChar char="​"/>
                <a:defRPr lang="en-US" sz="1600" dirty="0">
                  <a:cs typeface="Arial" panose="020B0604020202020204" pitchFamily="34" charset="0"/>
                </a:defRPr>
              </a:lvl1pPr>
              <a:lvl2pPr marL="228600" lvl="1" indent="-225425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Wingdings" panose="05000000000000000000" pitchFamily="2" charset="2"/>
                <a:buChar char=""/>
                <a:defRPr lang="en-US" sz="1600" dirty="0">
                  <a:cs typeface="Arial" panose="020B0604020202020204" pitchFamily="34" charset="0"/>
                </a:defRPr>
              </a:lvl2pPr>
              <a:lvl3pPr marL="442913" lvl="2" indent="-214313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chemeClr val="accent1"/>
                </a:buClr>
                <a:buSzPct val="110000"/>
                <a:buFont typeface="Arial" panose="020B0604020202020204" pitchFamily="34" charset="0"/>
                <a:buChar char="‒"/>
                <a:defRPr lang="en-US" sz="1600" dirty="0">
                  <a:cs typeface="Arial" panose="020B0604020202020204" pitchFamily="34" charset="0"/>
                </a:defRPr>
              </a:lvl3pPr>
              <a:lvl4pPr marL="598488" lvl="3" indent="-152400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US" sz="1600" dirty="0">
                  <a:cs typeface="Arial" panose="020B0604020202020204" pitchFamily="34" charset="0"/>
                </a:defRPr>
              </a:lvl4pPr>
              <a:lvl5pPr marL="817563" lvl="4" indent="-147638" eaLnBrk="0" fontAlgn="base" hangingPunct="0">
                <a:spcBef>
                  <a:spcPct val="0"/>
                </a:spcBef>
                <a:spcAft>
                  <a:spcPts val="300"/>
                </a:spcAft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̶"/>
                <a:defRPr lang="en-US" sz="1600" dirty="0">
                  <a:cs typeface="Arial" panose="020B0604020202020204" pitchFamily="34" charset="0"/>
                </a:defRPr>
              </a:lvl5pPr>
              <a:lvl6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6pPr>
              <a:lvl7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7pPr>
              <a:lvl8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8pPr>
              <a:lvl9pPr marL="1085850" indent="-171450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SzPct val="100000"/>
                <a:buFont typeface="Arial" panose="020B0604020202020204" pitchFamily="34" charset="0"/>
                <a:buChar char="▫"/>
                <a:defRPr sz="1600"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>
                  <a:srgbClr val="00B0F0"/>
                </a:buClr>
                <a:buSzPct val="100000"/>
                <a:buFont typeface="Segoe UI" panose="020B0502040204020203" pitchFamily="34" charset="0"/>
                <a:buChar char="​"/>
                <a:tabLst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" panose="00000500000000000000" pitchFamily="2" charset="0"/>
                  <a:cs typeface="Poppins" panose="00000500000000000000" pitchFamily="2" charset="0"/>
                </a:rPr>
                <a:t>Governments and other public entities</a:t>
              </a:r>
            </a:p>
          </p:txBody>
        </p:sp>
        <p:cxnSp>
          <p:nvCxnSpPr>
            <p:cNvPr id="36" name="LineBasicDefault 6">
              <a:extLst>
                <a:ext uri="{FF2B5EF4-FFF2-40B4-BE49-F238E27FC236}">
                  <a16:creationId xmlns:a16="http://schemas.microsoft.com/office/drawing/2014/main" id="{E24A2291-56BF-4D9F-5614-F26AAA7FC752}"/>
                </a:ext>
              </a:extLst>
            </p:cNvPr>
            <p:cNvCxnSpPr>
              <a:cxnSpLocks/>
            </p:cNvCxnSpPr>
            <p:nvPr>
              <p:custDataLst>
                <p:tags r:id="rId1"/>
              </p:custDataLst>
            </p:nvPr>
          </p:nvCxnSpPr>
          <p:spPr>
            <a:xfrm>
              <a:off x="1210876" y="5406524"/>
              <a:ext cx="3562120" cy="0"/>
            </a:xfrm>
            <a:prstGeom prst="straightConnector1">
              <a:avLst/>
            </a:prstGeom>
            <a:noFill/>
            <a:ln w="6350" cap="flat" cmpd="sng" algn="ctr">
              <a:solidFill>
                <a:srgbClr val="FFFFFF"/>
              </a:solidFill>
              <a:prstDash val="solid"/>
              <a:miter lim="800000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78491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F9196-2EF3-0D12-F262-8DF406837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B486E-F37D-A3E4-E15F-2E49F37EAFE3}"/>
              </a:ext>
            </a:extLst>
          </p:cNvPr>
          <p:cNvSpPr txBox="1"/>
          <p:nvPr/>
        </p:nvSpPr>
        <p:spPr>
          <a:xfrm>
            <a:off x="400035" y="551032"/>
            <a:ext cx="910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solidFill>
                  <a:srgbClr val="FAAA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Enhancement and Risk Mitigation Products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40DBA4-24D2-C664-035E-9E489CD1A891}"/>
              </a:ext>
            </a:extLst>
          </p:cNvPr>
          <p:cNvSpPr txBox="1"/>
          <p:nvPr/>
        </p:nvSpPr>
        <p:spPr>
          <a:xfrm>
            <a:off x="423398" y="1013961"/>
            <a:ext cx="11409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When to use and get the best benefits for Public and Private Sector</a:t>
            </a:r>
            <a:endParaRPr lang="en-ZA" b="1" dirty="0">
              <a:solidFill>
                <a:srgbClr val="3031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699A9ED-463C-CF91-762D-324C71ED1EB6}"/>
              </a:ext>
            </a:extLst>
          </p:cNvPr>
          <p:cNvGrpSpPr/>
          <p:nvPr/>
        </p:nvGrpSpPr>
        <p:grpSpPr>
          <a:xfrm>
            <a:off x="606903" y="1775436"/>
            <a:ext cx="2251958" cy="347016"/>
            <a:chOff x="-3295286" y="1492215"/>
            <a:chExt cx="1904367" cy="347016"/>
          </a:xfrm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72485F39-EC43-63FF-0541-A1661FFF7C3E}"/>
                </a:ext>
              </a:extLst>
            </p:cNvPr>
            <p:cNvSpPr>
              <a:spLocks/>
            </p:cNvSpPr>
            <p:nvPr userDrawn="1"/>
          </p:nvSpPr>
          <p:spPr>
            <a:xfrm>
              <a:off x="-3295286" y="1764161"/>
              <a:ext cx="1904367" cy="75070"/>
            </a:xfrm>
            <a:prstGeom prst="roundRect">
              <a:avLst>
                <a:gd name="adj" fmla="val 50000"/>
              </a:avLst>
            </a:prstGeom>
            <a:solidFill>
              <a:srgbClr val="532C63"/>
            </a:solidFill>
            <a:ln w="6350" cap="sq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nb-NO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A8BE1A6-8828-FA56-176F-C9AE3868B42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-3295286" y="1492215"/>
              <a:ext cx="1904367" cy="246221"/>
            </a:xfrm>
            <a:prstGeom prst="rect">
              <a:avLst/>
            </a:prstGeom>
            <a:noFill/>
            <a:ln w="6350">
              <a:noFill/>
              <a:miter lim="800000"/>
            </a:ln>
          </p:spPr>
          <p:txBody>
            <a:bodyPr wrap="none" lIns="0" tIns="0" rIns="0" bIns="0">
              <a:noAutofit/>
            </a:bodyPr>
            <a:lstStyle/>
            <a:p>
              <a:pPr lvl="0">
                <a:buClr>
                  <a:srgbClr val="FFFFFF"/>
                </a:buClr>
                <a:defRPr/>
              </a:pPr>
              <a:r>
                <a:rPr lang="en-US" sz="1600" b="1" kern="0" dirty="0">
                  <a:solidFill>
                    <a:srgbClr val="134074"/>
                  </a:solidFill>
                  <a:latin typeface="Poppins"/>
                  <a:ea typeface="MS PGothic" pitchFamily="34" charset="-128"/>
                </a:rPr>
                <a:t>When to use ?</a:t>
              </a:r>
              <a:endParaRPr lang="en-US" sz="1600" kern="0" dirty="0">
                <a:solidFill>
                  <a:srgbClr val="134074"/>
                </a:solidFill>
                <a:latin typeface="Poppins"/>
                <a:ea typeface="MS PGothic" pitchFamily="34" charset="-128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A70A816-3BD6-56F2-0DD5-4294F58D4918}"/>
              </a:ext>
            </a:extLst>
          </p:cNvPr>
          <p:cNvSpPr txBox="1">
            <a:spLocks/>
          </p:cNvSpPr>
          <p:nvPr/>
        </p:nvSpPr>
        <p:spPr>
          <a:xfrm>
            <a:off x="525982" y="2428983"/>
            <a:ext cx="11601281" cy="3877985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Not a standalone instrument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, as part of a broader reform implementation, raises private capital to complement public capital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Public Sector/SOEs to access commercial financing for priority public sector projects or </a:t>
            </a:r>
            <a:r>
              <a:rPr lang="en-US" sz="1400" b="1" u="sng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corporate debt restructuring of SOEs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Usually accompanying reforms or government commitments 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to help the public sector borrower enhance credit worthiness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Improve bankability and maximize competition 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from private investors through de-risking investments in PPPs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Diversify financing sources 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from domestic and international long-term institutional investors, lenders and equity investors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MDB Guarantees, such as WBG Guarantees, are </a:t>
            </a: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‘AAA’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– enable commercial banks to receive capital relief (</a:t>
            </a: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0% risk weighting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Some MDB products (e.g., IBRD Guarantee) </a:t>
            </a: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require sovereign counter guarantee/Indemnity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, but are </a:t>
            </a: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concessionally priced</a:t>
            </a:r>
            <a:endParaRPr lang="en-US" sz="1400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Quantitative value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 – leverage public/MDB capital; reduce financing cost, extend loan tenor, attract new financiers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b="1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400" b="1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Qualitative value </a:t>
            </a:r>
            <a:r>
              <a:rPr lang="en-US" sz="1400" dirty="0">
                <a:solidFill>
                  <a:srgbClr val="000000"/>
                </a:solidFill>
                <a:latin typeface="Poppins"/>
                <a:ea typeface="MS PGothic" pitchFamily="34" charset="-128"/>
              </a:rPr>
              <a:t>– different applications, project preparation, due diligence. greater credibility, contractual discipline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  <a:latin typeface="Poppins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0793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ineBasicDefault"/>
</p:tagLst>
</file>

<file path=ppt/theme/theme1.xml><?xml version="1.0" encoding="utf-8"?>
<a:theme xmlns:a="http://schemas.openxmlformats.org/drawingml/2006/main" name="Cover Page 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Thank you Slid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nner Page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Inner Page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lide Divider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1_Slide Divider 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2_Slide Divider 3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3_Slide Divider 4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4_Slide Divider 5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5_Slide Divider 6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923</Words>
  <Application>Microsoft Office PowerPoint</Application>
  <PresentationFormat>Widescreen</PresentationFormat>
  <Paragraphs>117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Arial</vt:lpstr>
      <vt:lpstr>Courier New</vt:lpstr>
      <vt:lpstr>Poppins</vt:lpstr>
      <vt:lpstr>Segoe UI</vt:lpstr>
      <vt:lpstr>Wingdings</vt:lpstr>
      <vt:lpstr>Cover Page </vt:lpstr>
      <vt:lpstr>Inner Page 1</vt:lpstr>
      <vt:lpstr>1_Inner Page 2</vt:lpstr>
      <vt:lpstr>Slide Divider 1</vt:lpstr>
      <vt:lpstr>1_Slide Divider 2</vt:lpstr>
      <vt:lpstr>2_Slide Divider 3</vt:lpstr>
      <vt:lpstr>3_Slide Divider 4</vt:lpstr>
      <vt:lpstr>4_Slide Divider 5</vt:lpstr>
      <vt:lpstr>5_Slide Divider 6</vt:lpstr>
      <vt:lpstr>Thank you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Oswald Mohape</dc:creator>
  <cp:lastModifiedBy>Satheesh Kumar Sundararajan</cp:lastModifiedBy>
  <cp:revision>4</cp:revision>
  <dcterms:created xsi:type="dcterms:W3CDTF">2026-02-16T12:46:11Z</dcterms:created>
  <dcterms:modified xsi:type="dcterms:W3CDTF">2026-03-18T06:50:24Z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bf45b6-5649-4236-82a3-f45024cd282e_Enabled">
    <vt:lpwstr>true</vt:lpwstr>
  </property>
  <property fmtid="{D5CDD505-2E9C-101B-9397-08002B2CF9AE}" pid="3" name="MSIP_Label_f1bf45b6-5649-4236-82a3-f45024cd282e_SetDate">
    <vt:lpwstr>2026-03-16T16:46:17Z</vt:lpwstr>
  </property>
  <property fmtid="{D5CDD505-2E9C-101B-9397-08002B2CF9AE}" pid="4" name="MSIP_Label_f1bf45b6-5649-4236-82a3-f45024cd282e_Method">
    <vt:lpwstr>Standard</vt:lpwstr>
  </property>
  <property fmtid="{D5CDD505-2E9C-101B-9397-08002B2CF9AE}" pid="5" name="MSIP_Label_f1bf45b6-5649-4236-82a3-f45024cd282e_Name">
    <vt:lpwstr>Official Use Only</vt:lpwstr>
  </property>
  <property fmtid="{D5CDD505-2E9C-101B-9397-08002B2CF9AE}" pid="6" name="MSIP_Label_f1bf45b6-5649-4236-82a3-f45024cd282e_SiteId">
    <vt:lpwstr>31a2fec0-266b-4c67-b56e-2796d8f59c36</vt:lpwstr>
  </property>
  <property fmtid="{D5CDD505-2E9C-101B-9397-08002B2CF9AE}" pid="7" name="MSIP_Label_f1bf45b6-5649-4236-82a3-f45024cd282e_ActionId">
    <vt:lpwstr>5c74d687-6b71-4087-a100-9b57893a4834</vt:lpwstr>
  </property>
  <property fmtid="{D5CDD505-2E9C-101B-9397-08002B2CF9AE}" pid="8" name="MSIP_Label_f1bf45b6-5649-4236-82a3-f45024cd282e_ContentBits">
    <vt:lpwstr>2</vt:lpwstr>
  </property>
  <property fmtid="{D5CDD505-2E9C-101B-9397-08002B2CF9AE}" pid="9" name="MSIP_Label_f1bf45b6-5649-4236-82a3-f45024cd282e_Tag">
    <vt:lpwstr>10, 3, 0, 1</vt:lpwstr>
  </property>
  <property fmtid="{D5CDD505-2E9C-101B-9397-08002B2CF9AE}" pid="10" name="ClassificationContentMarkingFooterLocations">
    <vt:lpwstr>Cover Page :3\Inner Page 1:3\1_Inner Page 2:3\Slide Divider 1:3\1_Slide Divider 2:3\2_Slide Divider 3:3\3_Slide Divider 4:3\4_Slide Divider 5:3\5_Slide Divider 6:3\Thank you Slide:3</vt:lpwstr>
  </property>
  <property fmtid="{D5CDD505-2E9C-101B-9397-08002B2CF9AE}" pid="11" name="ClassificationContentMarkingFooterText">
    <vt:lpwstr>Official Use Only</vt:lpwstr>
  </property>
</Properties>
</file>