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</p:sldMasterIdLst>
  <p:notesMasterIdLst>
    <p:notesMasterId r:id="rId31"/>
  </p:notesMasterIdLst>
  <p:sldIdLst>
    <p:sldId id="257" r:id="rId11"/>
    <p:sldId id="259" r:id="rId12"/>
    <p:sldId id="258" r:id="rId13"/>
    <p:sldId id="271" r:id="rId14"/>
    <p:sldId id="272" r:id="rId15"/>
    <p:sldId id="273" r:id="rId16"/>
    <p:sldId id="274" r:id="rId17"/>
    <p:sldId id="276" r:id="rId18"/>
    <p:sldId id="275" r:id="rId19"/>
    <p:sldId id="278" r:id="rId20"/>
    <p:sldId id="279" r:id="rId21"/>
    <p:sldId id="285" r:id="rId22"/>
    <p:sldId id="284" r:id="rId23"/>
    <p:sldId id="290" r:id="rId24"/>
    <p:sldId id="277" r:id="rId25"/>
    <p:sldId id="289" r:id="rId26"/>
    <p:sldId id="291" r:id="rId27"/>
    <p:sldId id="287" r:id="rId28"/>
    <p:sldId id="288" r:id="rId29"/>
    <p:sldId id="270" r:id="rId30"/>
  </p:sldIdLst>
  <p:sldSz cx="12192000" cy="6858000"/>
  <p:notesSz cx="685800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133"/>
    <a:srgbClr val="FAA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89DCB-2FBF-4A06-9009-1B8610E3E79B}" type="datetimeFigureOut">
              <a:rPr lang="en-ZA" smtClean="0"/>
              <a:t>2026/03/17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4F327-4995-4DA0-8261-74C3A969B4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409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orange tube with black dots&#10;&#10;AI-generated content may be incorrect.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71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75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9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5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1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2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57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00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98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05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7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7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44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12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70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3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23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86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50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national transportation conference&#10;&#10;AI-generated content may be incorrect.">
            <a:extLst>
              <a:ext uri="{FF2B5EF4-FFF2-40B4-BE49-F238E27FC236}">
                <a16:creationId xmlns:a16="http://schemas.microsoft.com/office/drawing/2014/main" id="{4FCE7534-FD60-2776-0619-939BEB9A9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0" y="1653889"/>
            <a:ext cx="5846980" cy="2893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E2049-7121-5ABD-D3F4-84C8BCA7FFA7}"/>
              </a:ext>
            </a:extLst>
          </p:cNvPr>
          <p:cNvSpPr txBox="1"/>
          <p:nvPr/>
        </p:nvSpPr>
        <p:spPr>
          <a:xfrm>
            <a:off x="591671" y="1063908"/>
            <a:ext cx="3485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the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10E11-5819-78E4-66F3-7F248C2BA540}"/>
              </a:ext>
            </a:extLst>
          </p:cNvPr>
          <p:cNvSpPr txBox="1"/>
          <p:nvPr/>
        </p:nvSpPr>
        <p:spPr>
          <a:xfrm>
            <a:off x="4077148" y="3100507"/>
            <a:ext cx="2110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– 18 MARCH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89F96-E37B-F534-9959-788B6F5ED606}"/>
              </a:ext>
            </a:extLst>
          </p:cNvPr>
          <p:cNvSpPr txBox="1"/>
          <p:nvPr/>
        </p:nvSpPr>
        <p:spPr>
          <a:xfrm>
            <a:off x="4089673" y="3325614"/>
            <a:ext cx="2686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A3CDB-BACF-5CFD-5CAA-E7F6727EA564}"/>
              </a:ext>
            </a:extLst>
          </p:cNvPr>
          <p:cNvSpPr txBox="1"/>
          <p:nvPr/>
        </p:nvSpPr>
        <p:spPr>
          <a:xfrm>
            <a:off x="654767" y="4917485"/>
            <a:ext cx="5069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GALLAGHER CONVENTION</a:t>
            </a:r>
          </a:p>
          <a:p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CENTRE, MIDRAND </a:t>
            </a:r>
          </a:p>
        </p:txBody>
      </p:sp>
    </p:spTree>
    <p:extLst>
      <p:ext uri="{BB962C8B-B14F-4D97-AF65-F5344CB8AC3E}">
        <p14:creationId xmlns:p14="http://schemas.microsoft.com/office/powerpoint/2010/main" val="304916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FDE66D-931D-603E-929D-97A151261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86152"/>
              </p:ext>
            </p:extLst>
          </p:nvPr>
        </p:nvGraphicFramePr>
        <p:xfrm>
          <a:off x="379561" y="159252"/>
          <a:ext cx="10317192" cy="6603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904">
                  <a:extLst>
                    <a:ext uri="{9D8B030D-6E8A-4147-A177-3AD203B41FA5}">
                      <a16:colId xmlns:a16="http://schemas.microsoft.com/office/drawing/2014/main" val="1129587570"/>
                    </a:ext>
                  </a:extLst>
                </a:gridCol>
                <a:gridCol w="3931734">
                  <a:extLst>
                    <a:ext uri="{9D8B030D-6E8A-4147-A177-3AD203B41FA5}">
                      <a16:colId xmlns:a16="http://schemas.microsoft.com/office/drawing/2014/main" val="4203969216"/>
                    </a:ext>
                  </a:extLst>
                </a:gridCol>
                <a:gridCol w="982644">
                  <a:extLst>
                    <a:ext uri="{9D8B030D-6E8A-4147-A177-3AD203B41FA5}">
                      <a16:colId xmlns:a16="http://schemas.microsoft.com/office/drawing/2014/main" val="2200684095"/>
                    </a:ext>
                  </a:extLst>
                </a:gridCol>
                <a:gridCol w="4589910">
                  <a:extLst>
                    <a:ext uri="{9D8B030D-6E8A-4147-A177-3AD203B41FA5}">
                      <a16:colId xmlns:a16="http://schemas.microsoft.com/office/drawing/2014/main" val="4214466503"/>
                    </a:ext>
                  </a:extLst>
                </a:gridCol>
              </a:tblGrid>
              <a:tr h="587297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FOUR STAGES OF EUROPEAN AIR TRANSPORT LIBERALISATION AND DEREGULATION TOWARDS </a:t>
                      </a:r>
                      <a:b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SINGLE INTERNAL MARKET</a:t>
                      </a:r>
                    </a:p>
                  </a:txBody>
                  <a:tcPr marL="60064" marR="60064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ZA" sz="18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AFRICAN AIR TRANSPORT LIBERALIZATION</a:t>
                      </a:r>
                    </a:p>
                  </a:txBody>
                  <a:tcPr marL="60064" marR="60064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804941"/>
                  </a:ext>
                </a:extLst>
              </a:tr>
              <a:tr h="225486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Three Packages of EU Liberalisation Measures</a:t>
                      </a:r>
                    </a:p>
                  </a:txBody>
                  <a:tcPr marL="60064" marR="60064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ZA" sz="18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18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Package of Liberalization Measures relating to the YD</a:t>
                      </a:r>
                    </a:p>
                  </a:txBody>
                  <a:tcPr marL="60064" marR="60064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553318"/>
                  </a:ext>
                </a:extLst>
              </a:tr>
              <a:tr h="1668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1987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First Package 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1987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extLst>
                  <a:ext uri="{0D108BD9-81ED-4DB2-BD59-A6C34878D82A}">
                    <a16:rowId xmlns:a16="http://schemas.microsoft.com/office/drawing/2014/main" val="2791132091"/>
                  </a:ext>
                </a:extLst>
              </a:tr>
              <a:tr h="3336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1988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1988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Yamoussoukro Declaration on a New African Air Transport Policy</a:t>
                      </a:r>
                    </a:p>
                  </a:txBody>
                  <a:tcPr marL="60064" marR="60064" marT="0" marB="0"/>
                </a:tc>
                <a:extLst>
                  <a:ext uri="{0D108BD9-81ED-4DB2-BD59-A6C34878D82A}">
                    <a16:rowId xmlns:a16="http://schemas.microsoft.com/office/drawing/2014/main" val="879264913"/>
                  </a:ext>
                </a:extLst>
              </a:tr>
              <a:tr h="1668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1989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1989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extLst>
                  <a:ext uri="{0D108BD9-81ED-4DB2-BD59-A6C34878D82A}">
                    <a16:rowId xmlns:a16="http://schemas.microsoft.com/office/drawing/2014/main" val="3812728205"/>
                  </a:ext>
                </a:extLst>
              </a:tr>
              <a:tr h="1668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1990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Second Package 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1990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extLst>
                  <a:ext uri="{0D108BD9-81ED-4DB2-BD59-A6C34878D82A}">
                    <a16:rowId xmlns:a16="http://schemas.microsoft.com/office/drawing/2014/main" val="2695370821"/>
                  </a:ext>
                </a:extLst>
              </a:tr>
              <a:tr h="1668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1991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1991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extLst>
                  <a:ext uri="{0D108BD9-81ED-4DB2-BD59-A6C34878D82A}">
                    <a16:rowId xmlns:a16="http://schemas.microsoft.com/office/drawing/2014/main" val="1977645206"/>
                  </a:ext>
                </a:extLst>
              </a:tr>
              <a:tr h="1668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1992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1992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extLst>
                  <a:ext uri="{0D108BD9-81ED-4DB2-BD59-A6C34878D82A}">
                    <a16:rowId xmlns:a16="http://schemas.microsoft.com/office/drawing/2014/main" val="3331780622"/>
                  </a:ext>
                </a:extLst>
              </a:tr>
              <a:tr h="1668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1993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Third Package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1993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extLst>
                  <a:ext uri="{0D108BD9-81ED-4DB2-BD59-A6C34878D82A}">
                    <a16:rowId xmlns:a16="http://schemas.microsoft.com/office/drawing/2014/main" val="2305209315"/>
                  </a:ext>
                </a:extLst>
              </a:tr>
              <a:tr h="1668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1994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1994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extLst>
                  <a:ext uri="{0D108BD9-81ED-4DB2-BD59-A6C34878D82A}">
                    <a16:rowId xmlns:a16="http://schemas.microsoft.com/office/drawing/2014/main" val="1508699382"/>
                  </a:ext>
                </a:extLst>
              </a:tr>
              <a:tr h="1668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1995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1995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extLst>
                  <a:ext uri="{0D108BD9-81ED-4DB2-BD59-A6C34878D82A}">
                    <a16:rowId xmlns:a16="http://schemas.microsoft.com/office/drawing/2014/main" val="2413307677"/>
                  </a:ext>
                </a:extLst>
              </a:tr>
              <a:tr h="1668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1996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1996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extLst>
                  <a:ext uri="{0D108BD9-81ED-4DB2-BD59-A6C34878D82A}">
                    <a16:rowId xmlns:a16="http://schemas.microsoft.com/office/drawing/2014/main" val="1552366212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1997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Last phase of third liberalisation package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1997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extLst>
                  <a:ext uri="{0D108BD9-81ED-4DB2-BD59-A6C34878D82A}">
                    <a16:rowId xmlns:a16="http://schemas.microsoft.com/office/drawing/2014/main" val="1518394832"/>
                  </a:ext>
                </a:extLst>
              </a:tr>
              <a:tr h="1668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1998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1998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extLst>
                  <a:ext uri="{0D108BD9-81ED-4DB2-BD59-A6C34878D82A}">
                    <a16:rowId xmlns:a16="http://schemas.microsoft.com/office/drawing/2014/main" val="3045211281"/>
                  </a:ext>
                </a:extLst>
              </a:tr>
              <a:tr h="8809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1999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1999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(Ten Years Later) the Yamoussoukro Decision (YD) (Decision Relating to the Implementation of the Yamoussoukro Declaration concerning the Liberalization of Access to Air Transport Markets in Africa). </a:t>
                      </a:r>
                    </a:p>
                  </a:txBody>
                  <a:tcPr marL="60064" marR="60064" marT="0" marB="0"/>
                </a:tc>
                <a:extLst>
                  <a:ext uri="{0D108BD9-81ED-4DB2-BD59-A6C34878D82A}">
                    <a16:rowId xmlns:a16="http://schemas.microsoft.com/office/drawing/2014/main" val="3504305811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 marL="60064" marR="6006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YD Approved July 2000 by assembly of Heads of State </a:t>
                      </a:r>
                    </a:p>
                  </a:txBody>
                  <a:tcPr marL="60064" marR="60064" marT="0" marB="0"/>
                </a:tc>
                <a:extLst>
                  <a:ext uri="{0D108BD9-81ED-4DB2-BD59-A6C34878D82A}">
                    <a16:rowId xmlns:a16="http://schemas.microsoft.com/office/drawing/2014/main" val="1464811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07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DB5B7B-7961-38E3-6E4F-9C0C44748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371233"/>
              </p:ext>
            </p:extLst>
          </p:nvPr>
        </p:nvGraphicFramePr>
        <p:xfrm>
          <a:off x="794840" y="498538"/>
          <a:ext cx="9608617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7584">
                  <a:extLst>
                    <a:ext uri="{9D8B030D-6E8A-4147-A177-3AD203B41FA5}">
                      <a16:colId xmlns:a16="http://schemas.microsoft.com/office/drawing/2014/main" val="1792815787"/>
                    </a:ext>
                  </a:extLst>
                </a:gridCol>
                <a:gridCol w="3664166">
                  <a:extLst>
                    <a:ext uri="{9D8B030D-6E8A-4147-A177-3AD203B41FA5}">
                      <a16:colId xmlns:a16="http://schemas.microsoft.com/office/drawing/2014/main" val="2248511223"/>
                    </a:ext>
                  </a:extLst>
                </a:gridCol>
                <a:gridCol w="762965">
                  <a:extLst>
                    <a:ext uri="{9D8B030D-6E8A-4147-A177-3AD203B41FA5}">
                      <a16:colId xmlns:a16="http://schemas.microsoft.com/office/drawing/2014/main" val="1004016763"/>
                    </a:ext>
                  </a:extLst>
                </a:gridCol>
                <a:gridCol w="4423902">
                  <a:extLst>
                    <a:ext uri="{9D8B030D-6E8A-4147-A177-3AD203B41FA5}">
                      <a16:colId xmlns:a16="http://schemas.microsoft.com/office/drawing/2014/main" val="1367958177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FOUR STAGES OF EUROPEAN AIR TRANSPORT LIBERALISATION AND DEREGULATION TOWARDS </a:t>
                      </a:r>
                      <a:b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SINGLE INTERNAL MARKET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AFRICAN AIR TRANSPORT LIBERALIZATION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620549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Three Packages of EU Liberalisation Measures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Package of Liberalization Measures relating to the YD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347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9949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17123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5612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25899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7172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32087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29135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85578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862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6089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14288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22682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0163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852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84019B-F661-662C-9AD0-5E8952497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214156"/>
              </p:ext>
            </p:extLst>
          </p:nvPr>
        </p:nvGraphicFramePr>
        <p:xfrm>
          <a:off x="812092" y="318280"/>
          <a:ext cx="8780481" cy="6221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290">
                  <a:extLst>
                    <a:ext uri="{9D8B030D-6E8A-4147-A177-3AD203B41FA5}">
                      <a16:colId xmlns:a16="http://schemas.microsoft.com/office/drawing/2014/main" val="2916495267"/>
                    </a:ext>
                  </a:extLst>
                </a:gridCol>
                <a:gridCol w="3348364">
                  <a:extLst>
                    <a:ext uri="{9D8B030D-6E8A-4147-A177-3AD203B41FA5}">
                      <a16:colId xmlns:a16="http://schemas.microsoft.com/office/drawing/2014/main" val="1943813670"/>
                    </a:ext>
                  </a:extLst>
                </a:gridCol>
                <a:gridCol w="697207">
                  <a:extLst>
                    <a:ext uri="{9D8B030D-6E8A-4147-A177-3AD203B41FA5}">
                      <a16:colId xmlns:a16="http://schemas.microsoft.com/office/drawing/2014/main" val="3679661167"/>
                    </a:ext>
                  </a:extLst>
                </a:gridCol>
                <a:gridCol w="4042620">
                  <a:extLst>
                    <a:ext uri="{9D8B030D-6E8A-4147-A177-3AD203B41FA5}">
                      <a16:colId xmlns:a16="http://schemas.microsoft.com/office/drawing/2014/main" val="3916240840"/>
                    </a:ext>
                  </a:extLst>
                </a:gridCol>
              </a:tblGrid>
              <a:tr h="1025082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FOUR STAGES OF EUROPEAN AIR TRANSPORT LIBERALISATION AND DEREGULATION TOWARDS </a:t>
                      </a:r>
                      <a:b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SINGLE INTERNAL MARKET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AFRICAN AIR TRANSPORT LIBERALIZATION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457790"/>
                  </a:ext>
                </a:extLst>
              </a:tr>
              <a:tr h="51254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Three Packages of EU Liberalisation Measures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Package of Liberalization Measures relating to the YD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645493"/>
                  </a:ext>
                </a:extLst>
              </a:tr>
              <a:tr h="10250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</a:rPr>
                        <a:t>2014</a:t>
                      </a:r>
                      <a:endParaRPr lang="en-ZA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Powers and Functions of the AFCAC as Executing Agency &amp;  Monitoring Body established, assisted by Regional Economic Communities (Recess)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682345"/>
                  </a:ext>
                </a:extLst>
              </a:tr>
              <a:tr h="2912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</a:rPr>
                        <a:t>2015</a:t>
                      </a:r>
                      <a:endParaRPr lang="en-ZA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0094541"/>
                  </a:ext>
                </a:extLst>
              </a:tr>
              <a:tr h="2912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</a:rPr>
                        <a:t>2016</a:t>
                      </a:r>
                      <a:endParaRPr lang="en-ZA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883472"/>
                  </a:ext>
                </a:extLst>
              </a:tr>
              <a:tr h="2912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</a:rPr>
                        <a:t>2017</a:t>
                      </a:r>
                      <a:endParaRPr lang="en-ZA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5000892"/>
                  </a:ext>
                </a:extLst>
              </a:tr>
              <a:tr h="15376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</a:rPr>
                        <a:t>2018</a:t>
                      </a:r>
                      <a:endParaRPr lang="en-ZA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SAATM (Single African Air Transport Market) launched on 29 January 2018. SAATM Solemn Commitment (formal pledge by African Union (AU) Member States) to immediately implement the 1999 Yamoussoukro Decision (YD)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045686"/>
                  </a:ext>
                </a:extLst>
              </a:tr>
              <a:tr h="2912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</a:rPr>
                        <a:t>2019</a:t>
                      </a:r>
                      <a:endParaRPr lang="en-ZA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2509507"/>
                  </a:ext>
                </a:extLst>
              </a:tr>
              <a:tr h="3626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</a:rPr>
                        <a:t>2020</a:t>
                      </a:r>
                      <a:endParaRPr lang="en-ZA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5223195"/>
                  </a:ext>
                </a:extLst>
              </a:tr>
              <a:tr h="2912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100" kern="100" dirty="0">
                          <a:effectLst/>
                        </a:rPr>
                        <a:t>2021</a:t>
                      </a:r>
                      <a:endParaRPr lang="en-ZA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4846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348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0E8CCC-C7AC-9CE0-75C1-E589D8442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971616"/>
              </p:ext>
            </p:extLst>
          </p:nvPr>
        </p:nvGraphicFramePr>
        <p:xfrm>
          <a:off x="794839" y="602738"/>
          <a:ext cx="8918504" cy="5652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3173">
                  <a:extLst>
                    <a:ext uri="{9D8B030D-6E8A-4147-A177-3AD203B41FA5}">
                      <a16:colId xmlns:a16="http://schemas.microsoft.com/office/drawing/2014/main" val="2482380056"/>
                    </a:ext>
                  </a:extLst>
                </a:gridCol>
                <a:gridCol w="3400997">
                  <a:extLst>
                    <a:ext uri="{9D8B030D-6E8A-4147-A177-3AD203B41FA5}">
                      <a16:colId xmlns:a16="http://schemas.microsoft.com/office/drawing/2014/main" val="1245094591"/>
                    </a:ext>
                  </a:extLst>
                </a:gridCol>
                <a:gridCol w="708167">
                  <a:extLst>
                    <a:ext uri="{9D8B030D-6E8A-4147-A177-3AD203B41FA5}">
                      <a16:colId xmlns:a16="http://schemas.microsoft.com/office/drawing/2014/main" val="3773335609"/>
                    </a:ext>
                  </a:extLst>
                </a:gridCol>
                <a:gridCol w="4106167">
                  <a:extLst>
                    <a:ext uri="{9D8B030D-6E8A-4147-A177-3AD203B41FA5}">
                      <a16:colId xmlns:a16="http://schemas.microsoft.com/office/drawing/2014/main" val="765519541"/>
                    </a:ext>
                  </a:extLst>
                </a:gridCol>
              </a:tblGrid>
              <a:tr h="1041702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FOUR STAGES OF EUROPEAN AIR TRANSPORT LIBERALISATION AND DEREGULATION TOWARDS </a:t>
                      </a:r>
                      <a:b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SINGLE INTERNAL MARKET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AFRICAN AIR TRANSPORT LIBERALIZATION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13419"/>
                  </a:ext>
                </a:extLst>
              </a:tr>
              <a:tr h="591876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Three Packages of EU Liberalisation Measures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Package of Liberalization Measures relating to the YD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504113"/>
                  </a:ext>
                </a:extLst>
              </a:tr>
              <a:tr h="7812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SAATM Pilot Implementation Project (PIP) is an accelerated initiative to implement the YD.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4045104"/>
                  </a:ext>
                </a:extLst>
              </a:tr>
              <a:tr h="2959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2773930"/>
                  </a:ext>
                </a:extLst>
              </a:tr>
              <a:tr h="2959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031735"/>
                  </a:ext>
                </a:extLst>
              </a:tr>
              <a:tr h="9026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August 2025, over 110 new intra-African routes and 22 5th freedom routes established under the PIP framework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395085"/>
                  </a:ext>
                </a:extLst>
              </a:tr>
              <a:tr h="15625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 2026 - Quadripartite Collaboration Framework between the AU Commission, AFCAC, AfCFTA Secretariat, and AUDA-NEPAD to ensure aviation policy aligns with African Continental Free Trade Area (AFCTA)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0815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726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9E409A-7B6D-32EE-5FBB-002F5B69B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96" y="857311"/>
            <a:ext cx="7130597" cy="5523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836EE6-FBFE-F565-E232-9F923145DFFD}"/>
              </a:ext>
            </a:extLst>
          </p:cNvPr>
          <p:cNvSpPr txBox="1"/>
          <p:nvPr/>
        </p:nvSpPr>
        <p:spPr>
          <a:xfrm>
            <a:off x="1048110" y="157429"/>
            <a:ext cx="72700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000" b="1" kern="0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ZA" sz="2000" b="1" kern="0" baseline="30000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ZA" sz="2000" b="1" kern="0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Freedoms routes operationalised under the SAATM-PIP </a:t>
            </a:r>
            <a:endParaRPr lang="en-Z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53AC8-78FB-98FE-49C1-85A24862B91E}"/>
              </a:ext>
            </a:extLst>
          </p:cNvPr>
          <p:cNvSpPr txBox="1"/>
          <p:nvPr/>
        </p:nvSpPr>
        <p:spPr>
          <a:xfrm>
            <a:off x="8318166" y="2133238"/>
            <a:ext cx="2920042" cy="2718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cargo liberalization lags &amp;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a priority, and can be implemented more rapidly.</a:t>
            </a:r>
            <a:endParaRPr lang="en-ZA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0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A0A9C7D-D49C-84E7-3DD5-CBB4BFF90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251552"/>
              </p:ext>
            </p:extLst>
          </p:nvPr>
        </p:nvGraphicFramePr>
        <p:xfrm>
          <a:off x="1121434" y="655608"/>
          <a:ext cx="6883879" cy="3462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955">
                  <a:extLst>
                    <a:ext uri="{9D8B030D-6E8A-4147-A177-3AD203B41FA5}">
                      <a16:colId xmlns:a16="http://schemas.microsoft.com/office/drawing/2014/main" val="3906384125"/>
                    </a:ext>
                  </a:extLst>
                </a:gridCol>
                <a:gridCol w="5635924">
                  <a:extLst>
                    <a:ext uri="{9D8B030D-6E8A-4147-A177-3AD203B41FA5}">
                      <a16:colId xmlns:a16="http://schemas.microsoft.com/office/drawing/2014/main" val="1706558858"/>
                    </a:ext>
                  </a:extLst>
                </a:gridCol>
              </a:tblGrid>
              <a:tr h="902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African Continental Free Trade Area (AfCFTA) (5 years ago)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726599"/>
                  </a:ext>
                </a:extLst>
              </a:tr>
              <a:tr h="1353485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Objective = to create a single market for the African continent. The aim is to enable the free flow of goods and services across the continent.</a:t>
                      </a:r>
                    </a:p>
                    <a:p>
                      <a:pPr>
                        <a:buNone/>
                      </a:pPr>
                      <a:endParaRPr lang="en-ZA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buNone/>
                      </a:pPr>
                      <a:endParaRPr lang="en-ZA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ZA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This is similar to the EU internal Market (but not same institutional arrangements.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188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512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B176196-981F-5C5F-9074-FC726245C7C8}"/>
              </a:ext>
            </a:extLst>
          </p:cNvPr>
          <p:cNvSpPr txBox="1"/>
          <p:nvPr/>
        </p:nvSpPr>
        <p:spPr>
          <a:xfrm>
            <a:off x="727380" y="138023"/>
            <a:ext cx="9503548" cy="6586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buNone/>
            </a:pPr>
            <a:r>
              <a:rPr lang="en-Z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happened in EU’s economic deregulated internal market</a:t>
            </a: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Created policy certainty  and market access</a:t>
            </a: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Enabling harmonised regulations (but not restrictive regulations)</a:t>
            </a:r>
            <a:endParaRPr lang="en-Z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States’ focus on increasing airports’ </a:t>
            </a:r>
            <a:r>
              <a:rPr lang="en-ZA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connectivity</a:t>
            </a:r>
            <a:r>
              <a:rPr lang="en-Z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(pax &amp; cargo throughput at airports) rather than </a:t>
            </a:r>
            <a:r>
              <a:rPr lang="en-ZA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restricting market access </a:t>
            </a:r>
            <a:r>
              <a:rPr lang="en-Z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protect specific airlines by imposing barriers to entry or expansion</a:t>
            </a:r>
            <a:r>
              <a:rPr lang="en-ZA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(in order </a:t>
            </a:r>
            <a:r>
              <a:rPr lang="en-Z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limit the supply of capacity and frequencies in the hope that prices will rise.).</a:t>
            </a:r>
            <a:endParaRPr lang="en-Z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sufficient levels of competition</a:t>
            </a:r>
            <a:endParaRPr lang="en-Z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on the demand side  issues (pax rights etc)</a:t>
            </a:r>
            <a:endParaRPr lang="en-Z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Z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Intercontinental pricing pressure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 new aircraft cannot be used. ( Engine manufacturing &amp; supply chain issues).</a:t>
            </a:r>
            <a:endParaRPr lang="en-ZA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 deregulation within the regional economic communities e.g. EU – ACFTA next.</a:t>
            </a:r>
            <a:endParaRPr lang="en-ZA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Cargo market access accelerates liberalisation</a:t>
            </a:r>
            <a:endParaRPr lang="en-Z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73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5DA51572-BD3C-E080-FFE8-6B1AFA544098}"/>
              </a:ext>
            </a:extLst>
          </p:cNvPr>
          <p:cNvSpPr txBox="1"/>
          <p:nvPr/>
        </p:nvSpPr>
        <p:spPr>
          <a:xfrm>
            <a:off x="616788" y="557012"/>
            <a:ext cx="10079967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>
              <a:buClr>
                <a:srgbClr val="000000"/>
              </a:buClr>
              <a:buFont typeface="Symbol" panose="05050102010706020507" pitchFamily="18" charset="2"/>
              <a:buChar char="·"/>
            </a:pPr>
            <a:r>
              <a:rPr lang="en-ZA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Full-Service network airlines </a:t>
            </a:r>
          </a:p>
          <a:p>
            <a:pPr marL="534988" marR="0" lvl="1" indent="-173038" algn="just" rtl="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Focus on international networks and airline alliances 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4988" indent="-173038" rtl="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Strengthened operations at hub airports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4988" indent="-173038" rtl="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scope advantages of large networks and alliances deepen (source markets, loyalty schemes, etc.)</a:t>
            </a:r>
          </a:p>
          <a:p>
            <a:pPr marL="534988" indent="-173038" rtl="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Long-haul one-stop international flights (6th freedom) are important generators of tourism.</a:t>
            </a:r>
          </a:p>
          <a:p>
            <a:pPr marL="534988" marR="0" lvl="1" indent="-173038" algn="l" rtl="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Post-COVID reduced business travel volumes due to virtual electronic communication (Loss of pax. cross-subsidy).</a:t>
            </a:r>
            <a:endParaRPr lang="en-ZA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4988" marR="0" lvl="1" indent="-173038" algn="just" rtl="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Some consolidated but kept national brandings 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4988" indent="-173038" rtl="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Continued investment into service (product) offerings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4988" indent="-173038" rtl="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ZA" sz="2000" dirty="0">
                <a:solidFill>
                  <a:srgbClr val="000000"/>
                </a:solidFill>
                <a:latin typeface="Calibri" panose="020F0502020204030204" pitchFamily="34" charset="0"/>
              </a:rPr>
              <a:t>Some Shuttle Services </a:t>
            </a:r>
          </a:p>
          <a:p>
            <a:pPr marL="534988" indent="-173038" rtl="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ZA" sz="2000" dirty="0">
                <a:solidFill>
                  <a:srgbClr val="000000"/>
                </a:solidFill>
                <a:latin typeface="Calibri" panose="020F0502020204030204" pitchFamily="34" charset="0"/>
              </a:rPr>
              <a:t>Uncompetitive airlines existed markets</a:t>
            </a:r>
          </a:p>
          <a:p>
            <a:pPr marR="0" algn="just" rtl="0">
              <a:buClr>
                <a:srgbClr val="000000"/>
              </a:buClr>
              <a:buFont typeface="Symbol" panose="05050102010706020507" pitchFamily="18" charset="2"/>
              <a:buChar char="·"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LLCs develop secondary airports (new routes)</a:t>
            </a:r>
          </a:p>
          <a:p>
            <a:pPr marL="534988" lvl="3" indent="-173038" algn="just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ZA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LCCs</a:t>
            </a:r>
            <a:r>
              <a:rPr lang="en-ZA" sz="2000" dirty="0">
                <a:solidFill>
                  <a:srgbClr val="000000"/>
                </a:solidFill>
                <a:latin typeface="Calibri" panose="020F0502020204030204" pitchFamily="34" charset="0"/>
              </a:rPr>
              <a:t> develop multiple mini-hubs in different States</a:t>
            </a:r>
          </a:p>
          <a:p>
            <a:pPr marL="534988" lvl="1" indent="-173038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LLCs operate underserved routes, not only high-density domestic routes </a:t>
            </a:r>
          </a:p>
          <a:p>
            <a:pPr marL="534988" indent="-173038" rtl="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Internal market requires 5th, 6th, 7th, 8th &amp; 9th freedoms, community ownership/control, freedom of movement of people and goods.  (YD focuses on adding 5th freedoms to unrestricted 3rd and 4th freedoms.)</a:t>
            </a:r>
          </a:p>
          <a:p>
            <a:pPr marL="534988" indent="-173038" rtl="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Uncertainty on ICAO CORSIA and EU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decarbonisation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agreements. ( Global targets unlikely to be met; SAF production will have a severe impact on costs/pricing).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7694B8-C127-D128-0170-9FADCE2D620D}"/>
              </a:ext>
            </a:extLst>
          </p:cNvPr>
          <p:cNvSpPr txBox="1"/>
          <p:nvPr/>
        </p:nvSpPr>
        <p:spPr>
          <a:xfrm>
            <a:off x="772064" y="164853"/>
            <a:ext cx="10079966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buNone/>
            </a:pPr>
            <a:r>
              <a:rPr lang="en-ZA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happened to airlines in EU’s economic deregulated internal market</a:t>
            </a:r>
            <a:endParaRPr lang="en-Z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73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8ADB2F-AF0B-1A6D-3536-ED908FE77867}"/>
              </a:ext>
            </a:extLst>
          </p:cNvPr>
          <p:cNvSpPr txBox="1"/>
          <p:nvPr/>
        </p:nvSpPr>
        <p:spPr>
          <a:xfrm>
            <a:off x="703053" y="539477"/>
            <a:ext cx="9079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Measures in existence in EU Internal Market but not provided for in terms of YD or SAATM</a:t>
            </a: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DA8F7-5FCC-88DE-789B-717712970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399" y="1469797"/>
            <a:ext cx="8683171" cy="5102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992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56B040-9A5B-A684-50E4-70B2261C14D1}"/>
              </a:ext>
            </a:extLst>
          </p:cNvPr>
          <p:cNvSpPr txBox="1"/>
          <p:nvPr/>
        </p:nvSpPr>
        <p:spPr>
          <a:xfrm>
            <a:off x="910086" y="677021"/>
            <a:ext cx="878600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dirty="0"/>
              <a:t>South Africa’s participation in African air liberalisation initiatives </a:t>
            </a:r>
          </a:p>
          <a:p>
            <a:endParaRPr lang="en-ZA" sz="2400" dirty="0"/>
          </a:p>
          <a:p>
            <a:r>
              <a:rPr lang="en-ZA" sz="2400" dirty="0"/>
              <a:t>Can be seen as both an </a:t>
            </a:r>
            <a:r>
              <a:rPr lang="en-ZA" sz="2400" b="1" dirty="0"/>
              <a:t>opportunity</a:t>
            </a:r>
            <a:r>
              <a:rPr lang="en-ZA" sz="2400" dirty="0"/>
              <a:t> for new routes and market access, and </a:t>
            </a:r>
          </a:p>
          <a:p>
            <a:endParaRPr lang="en-ZA" sz="2400" dirty="0"/>
          </a:p>
          <a:p>
            <a:r>
              <a:rPr lang="en-ZA" sz="2400" dirty="0"/>
              <a:t>a </a:t>
            </a:r>
            <a:r>
              <a:rPr lang="en-ZA" sz="2400" b="1" dirty="0"/>
              <a:t>challenge, requiring protection against competition </a:t>
            </a:r>
            <a:r>
              <a:rPr lang="en-ZA" sz="2400" dirty="0"/>
              <a:t>(</a:t>
            </a:r>
            <a:r>
              <a:rPr lang="en-ZA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 capacity/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frequencies in the hope that prices will rise) to cover the </a:t>
            </a:r>
            <a:r>
              <a:rPr lang="en-ZA" sz="2400" dirty="0"/>
              <a:t>higher costs of inefficient airlines.</a:t>
            </a:r>
          </a:p>
          <a:p>
            <a:endParaRPr lang="en-ZA" sz="2400" dirty="0"/>
          </a:p>
          <a:p>
            <a:r>
              <a:rPr lang="en-ZA" sz="2400" b="1" dirty="0"/>
              <a:t>Balancing </a:t>
            </a:r>
            <a:r>
              <a:rPr lang="en-ZA" sz="2400" dirty="0"/>
              <a:t>requires: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A winning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Competitive service (product) offering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Sufficient market presence (attractiveness &amp; loyalty schemes) I source markets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Correct choice  of size of aircraft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Efficient cost structure and high asset utilisation</a:t>
            </a:r>
          </a:p>
        </p:txBody>
      </p:sp>
    </p:spTree>
    <p:extLst>
      <p:ext uri="{BB962C8B-B14F-4D97-AF65-F5344CB8AC3E}">
        <p14:creationId xmlns:p14="http://schemas.microsoft.com/office/powerpoint/2010/main" val="138095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national transportation conference&#10;&#10;AI-generated content may be incorrect.">
            <a:extLst>
              <a:ext uri="{FF2B5EF4-FFF2-40B4-BE49-F238E27FC236}">
                <a16:creationId xmlns:a16="http://schemas.microsoft.com/office/drawing/2014/main" id="{23720777-3348-1D2D-0679-AE0E0D58E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0" y="532829"/>
            <a:ext cx="2043243" cy="1011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11E12-E67C-274E-1FA4-BCC5DDEE4940}"/>
              </a:ext>
            </a:extLst>
          </p:cNvPr>
          <p:cNvSpPr txBox="1"/>
          <p:nvPr/>
        </p:nvSpPr>
        <p:spPr>
          <a:xfrm>
            <a:off x="293875" y="1760212"/>
            <a:ext cx="4926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  <a:highlight>
                  <a:srgbClr val="303133"/>
                </a:highlight>
              </a:rPr>
              <a:t>Towards a new vision for the aviation sector and boosting tourism, economic development, and job creation</a:t>
            </a:r>
            <a:endParaRPr lang="en-ZA" sz="3200" b="1" dirty="0">
              <a:solidFill>
                <a:schemeClr val="bg1"/>
              </a:solidFill>
              <a:highlight>
                <a:srgbClr val="303133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39CB9-339C-323F-3CD4-50CD736C6D31}"/>
              </a:ext>
            </a:extLst>
          </p:cNvPr>
          <p:cNvSpPr txBox="1"/>
          <p:nvPr/>
        </p:nvSpPr>
        <p:spPr>
          <a:xfrm>
            <a:off x="300984" y="3546206"/>
            <a:ext cx="4718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Dr Joachim Vermooten</a:t>
            </a:r>
          </a:p>
          <a:p>
            <a:r>
              <a:rPr lang="en-ZA" dirty="0">
                <a:solidFill>
                  <a:schemeClr val="bg1"/>
                </a:solidFill>
              </a:rPr>
              <a:t>Transport Economist  &amp; Chartered Accountant University of Johannesburg </a:t>
            </a:r>
            <a:endParaRPr lang="en-Z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65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national transportation conference&#10;&#10;AI-generated content may be incorrect.">
            <a:extLst>
              <a:ext uri="{FF2B5EF4-FFF2-40B4-BE49-F238E27FC236}">
                <a16:creationId xmlns:a16="http://schemas.microsoft.com/office/drawing/2014/main" id="{8CEB5331-647E-D874-01B9-4090AA2B19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0" y="532829"/>
            <a:ext cx="2043243" cy="1011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0A8217-7AA3-A7F8-63AC-7F2E1A27DA70}"/>
              </a:ext>
            </a:extLst>
          </p:cNvPr>
          <p:cNvSpPr txBox="1"/>
          <p:nvPr/>
        </p:nvSpPr>
        <p:spPr>
          <a:xfrm>
            <a:off x="642242" y="3198167"/>
            <a:ext cx="471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59551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1E7E4C-303E-5EE6-73C0-A2A2EA8D81E4}"/>
              </a:ext>
            </a:extLst>
          </p:cNvPr>
          <p:cNvSpPr txBox="1"/>
          <p:nvPr/>
        </p:nvSpPr>
        <p:spPr>
          <a:xfrm>
            <a:off x="529508" y="521902"/>
            <a:ext cx="550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/>
              <a:t>Round 1 - Dialogue</a:t>
            </a:r>
            <a:endParaRPr lang="en-Z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2BD43-4082-9DCA-BDAF-E8DD5A44ABC8}"/>
              </a:ext>
            </a:extLst>
          </p:cNvPr>
          <p:cNvSpPr txBox="1"/>
          <p:nvPr/>
        </p:nvSpPr>
        <p:spPr>
          <a:xfrm>
            <a:off x="529507" y="1014346"/>
            <a:ext cx="550386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b="1" dirty="0"/>
              <a:t>Economic impact: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200" dirty="0"/>
              <a:t>Aviation is often described as a </a:t>
            </a:r>
            <a:r>
              <a:rPr lang="en-ZA" sz="2200" b="1" dirty="0"/>
              <a:t>powerful economic multiplier</a:t>
            </a:r>
            <a:r>
              <a:rPr lang="en-ZA" sz="2200" dirty="0"/>
              <a:t>, yet its </a:t>
            </a:r>
            <a:r>
              <a:rPr lang="en-ZA" sz="2200" b="1" dirty="0"/>
              <a:t>value </a:t>
            </a:r>
            <a:r>
              <a:rPr lang="en-ZA" sz="2200" dirty="0"/>
              <a:t>is still poorly understood in many policy circles.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200" dirty="0"/>
              <a:t>How can the sector better </a:t>
            </a:r>
            <a:r>
              <a:rPr lang="en-ZA" sz="2200" b="1" dirty="0"/>
              <a:t>quantify and communicate aviation’s broader economic contribution</a:t>
            </a:r>
            <a:r>
              <a:rPr lang="en-ZA" sz="2200" dirty="0"/>
              <a:t> to the </a:t>
            </a:r>
            <a:r>
              <a:rPr lang="en-ZA" sz="2200" b="1" dirty="0"/>
              <a:t>economic policy clusters and decision-makers?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200" dirty="0"/>
              <a:t>Are we doing enough to maximise</a:t>
            </a:r>
            <a:r>
              <a:rPr lang="en-ZA" sz="2200" b="1" dirty="0"/>
              <a:t> the spending of our current air arrivals</a:t>
            </a:r>
            <a:r>
              <a:rPr lang="en-ZA" sz="2200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200" dirty="0"/>
              <a:t>Are we </a:t>
            </a:r>
            <a:r>
              <a:rPr lang="en-ZA" sz="2200" b="1" dirty="0"/>
              <a:t>generating jobs and enabling regional development f</a:t>
            </a:r>
            <a:r>
              <a:rPr lang="en-ZA" sz="2200" dirty="0"/>
              <a:t>rom these arrivals</a:t>
            </a:r>
            <a:r>
              <a:rPr lang="en-ZA" sz="2000" dirty="0"/>
              <a:t>?</a:t>
            </a:r>
            <a:endParaRPr lang="en-ZA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>
              <a:solidFill>
                <a:srgbClr val="3031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CA84B1-FFCF-C1B3-AA3C-45F877E920CA}"/>
              </a:ext>
            </a:extLst>
          </p:cNvPr>
          <p:cNvSpPr/>
          <p:nvPr/>
        </p:nvSpPr>
        <p:spPr>
          <a:xfrm>
            <a:off x="7089289" y="1702404"/>
            <a:ext cx="4109422" cy="3840480"/>
          </a:xfrm>
          <a:prstGeom prst="roundRect">
            <a:avLst>
              <a:gd name="adj" fmla="val 3782"/>
            </a:avLst>
          </a:prstGeom>
          <a:solidFill>
            <a:srgbClr val="FAAA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D39BAA-211E-51EE-DBBD-C3A7B378D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46378"/>
            <a:ext cx="4979908" cy="49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9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35EEA1-6E66-F805-900C-5BB59D868F1B}"/>
              </a:ext>
            </a:extLst>
          </p:cNvPr>
          <p:cNvSpPr txBox="1"/>
          <p:nvPr/>
        </p:nvSpPr>
        <p:spPr>
          <a:xfrm>
            <a:off x="816725" y="347830"/>
            <a:ext cx="9690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1" dirty="0"/>
              <a:t>Aviation as a powerful economic multiplier </a:t>
            </a:r>
            <a:r>
              <a:rPr lang="en-ZA" sz="2000" dirty="0"/>
              <a:t>(</a:t>
            </a:r>
            <a:r>
              <a:rPr lang="en-Z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South Africa's Travel &amp; Tourism) </a:t>
            </a:r>
            <a:endParaRPr lang="en-ZA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6C1D26-4EAF-620C-98C6-030906F08462}"/>
              </a:ext>
            </a:extLst>
          </p:cNvPr>
          <p:cNvSpPr txBox="1"/>
          <p:nvPr/>
        </p:nvSpPr>
        <p:spPr>
          <a:xfrm>
            <a:off x="816725" y="809495"/>
            <a:ext cx="10984211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Z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Air transport generates tourists (as well as VFR and business travel)</a:t>
            </a:r>
          </a:p>
          <a:p>
            <a:pPr>
              <a:buNone/>
            </a:pPr>
            <a:r>
              <a:rPr lang="en-Z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World Travel &amp; Tourism Council (WTTC) - Economic Impact Research (EIR) 2025 forecast</a:t>
            </a:r>
            <a:endParaRPr lang="en-Z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Z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1.9 million jobs, 11.3% </a:t>
            </a: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 all jobs in South Africa.</a:t>
            </a:r>
            <a:endParaRPr lang="en-Z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Z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ZAR </a:t>
            </a:r>
            <a:r>
              <a:rPr lang="en-ZA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659.8BN</a:t>
            </a:r>
            <a:r>
              <a:rPr lang="en-Z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contribution to the economy, </a:t>
            </a:r>
            <a:r>
              <a:rPr lang="en-Z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8.9%</a:t>
            </a: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national GDP (3.4% lower than the 2019 peak).</a:t>
            </a:r>
            <a:endParaRPr lang="en-Z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Z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International visitor spendin</a:t>
            </a: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 at </a:t>
            </a:r>
            <a:r>
              <a:rPr lang="en-Z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ZAR </a:t>
            </a:r>
            <a:r>
              <a:rPr lang="en-ZA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128.4BN</a:t>
            </a: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ZAR </a:t>
            </a:r>
            <a:r>
              <a:rPr lang="en-ZA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37.7BN</a:t>
            </a: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lower than 2019 (pre-pandemic level)</a:t>
            </a:r>
            <a:endParaRPr lang="en-Z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Z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Domestic visitor </a:t>
            </a: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spending at </a:t>
            </a:r>
            <a:r>
              <a:rPr lang="en-Z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ZAR 445 billion</a:t>
            </a: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3.8% above 2019 levels.</a:t>
            </a:r>
            <a:endParaRPr lang="en-Z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Z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Z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World Travel &amp; Tourism Council (WTTC) - Economic Impact Research (EIR) 2024</a:t>
            </a:r>
            <a:endParaRPr lang="en-Z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2024, WTTC South Africa's Travel &amp; Tourism employed </a:t>
            </a:r>
            <a:r>
              <a:rPr lang="en-ZA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1.8MN</a:t>
            </a: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people.</a:t>
            </a:r>
            <a:endParaRPr lang="en-Z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contributed ZAR </a:t>
            </a:r>
            <a:r>
              <a:rPr lang="en-ZA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618.7BN</a:t>
            </a: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the economy - 9.4% below 2019</a:t>
            </a:r>
            <a:endParaRPr lang="en-Z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International visitor spending reached ZAR </a:t>
            </a:r>
            <a:r>
              <a:rPr lang="en-ZA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116.5BN</a:t>
            </a:r>
            <a:endParaRPr lang="en-Z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Domestic spending was </a:t>
            </a:r>
            <a:r>
              <a:rPr lang="en-ZA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ZAR430BN</a:t>
            </a: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Z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Z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Z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WTTC forecasts strong momentum through 2035</a:t>
            </a:r>
            <a:endParaRPr lang="en-Z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Travel &amp; Tourism adding an additional 620,000 new jobs, reaching a total of </a:t>
            </a:r>
            <a:r>
              <a:rPr lang="en-ZA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2.6MN</a:t>
            </a: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13.8% of the country’s workforce.</a:t>
            </a:r>
            <a:endParaRPr lang="en-Z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sector’s economic contribution could grow to ZAR </a:t>
            </a:r>
            <a:r>
              <a:rPr lang="en-ZA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911.7BN</a:t>
            </a: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representing a 10.3% share</a:t>
            </a:r>
            <a:endParaRPr lang="en-Z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buNone/>
            </a:pPr>
            <a:r>
              <a:rPr lang="en-Z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 GDP.</a:t>
            </a:r>
            <a:endParaRPr lang="en-Z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Z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Z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5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AB8271-49A7-8F7B-573E-1749185132EF}"/>
              </a:ext>
            </a:extLst>
          </p:cNvPr>
          <p:cNvSpPr txBox="1"/>
          <p:nvPr/>
        </p:nvSpPr>
        <p:spPr>
          <a:xfrm>
            <a:off x="1184564" y="547885"/>
            <a:ext cx="89403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quantify and communicate aviation’s broader economic contribution</a:t>
            </a: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en-ZA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 policy clusters and decision-makers.</a:t>
            </a:r>
          </a:p>
          <a:p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 Promote indicator  e.g. number tourists per job. </a:t>
            </a:r>
          </a:p>
          <a:p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 Mind shift </a:t>
            </a:r>
          </a:p>
          <a:p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 Tourist-friendly training campaign  (schools, television, radio)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E43956-E191-0434-A3F0-DB20E604B056}"/>
              </a:ext>
            </a:extLst>
          </p:cNvPr>
          <p:cNvSpPr txBox="1"/>
          <p:nvPr/>
        </p:nvSpPr>
        <p:spPr>
          <a:xfrm>
            <a:off x="1184564" y="2856209"/>
            <a:ext cx="85912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we doing enough to maximise</a:t>
            </a:r>
            <a:r>
              <a:rPr lang="en-Z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spending of our current air arrivals</a:t>
            </a: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276225" indent="-276225"/>
            <a:r>
              <a:rPr lang="en-ZA" sz="2400" dirty="0"/>
              <a:t>=  Market neighbouring destinations using South Africa ‘s    gateway airports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7F845-BF91-85A4-1F14-5E01EE0611A1}"/>
              </a:ext>
            </a:extLst>
          </p:cNvPr>
          <p:cNvSpPr txBox="1"/>
          <p:nvPr/>
        </p:nvSpPr>
        <p:spPr>
          <a:xfrm>
            <a:off x="1184564" y="4749034"/>
            <a:ext cx="95222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we </a:t>
            </a:r>
            <a:r>
              <a:rPr lang="en-Z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generating jobs and enabling regional development </a:t>
            </a: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these </a:t>
            </a:r>
            <a:r>
              <a:rPr lang="en-Z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arrivals</a:t>
            </a:r>
            <a:r>
              <a:rPr lang="en-ZA" sz="1800" b="1" dirty="0"/>
              <a:t>?</a:t>
            </a:r>
          </a:p>
          <a:p>
            <a:r>
              <a:rPr lang="en-ZA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ZA" sz="2400" dirty="0"/>
              <a:t>Tourism research </a:t>
            </a:r>
          </a:p>
          <a:p>
            <a:r>
              <a:rPr lang="en-ZA" sz="2400" dirty="0"/>
              <a:t>=  Promotion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94A15-DBC3-AA73-37B0-A60671EBFCC2}"/>
              </a:ext>
            </a:extLst>
          </p:cNvPr>
          <p:cNvSpPr txBox="1"/>
          <p:nvPr/>
        </p:nvSpPr>
        <p:spPr>
          <a:xfrm>
            <a:off x="1184564" y="-6113"/>
            <a:ext cx="6098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1" dirty="0"/>
              <a:t>Round 1 - Dialogue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41436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8F8617-CC1A-F32B-F4DB-9F52EC350288}"/>
              </a:ext>
            </a:extLst>
          </p:cNvPr>
          <p:cNvSpPr txBox="1"/>
          <p:nvPr/>
        </p:nvSpPr>
        <p:spPr>
          <a:xfrm>
            <a:off x="785553" y="588417"/>
            <a:ext cx="609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1" dirty="0"/>
              <a:t>ROUND 2 - QUESTION</a:t>
            </a:r>
            <a:endParaRPr lang="en-ZA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0BC19-8148-B61A-FC25-ED2C9D85921D}"/>
              </a:ext>
            </a:extLst>
          </p:cNvPr>
          <p:cNvSpPr txBox="1"/>
          <p:nvPr/>
        </p:nvSpPr>
        <p:spPr>
          <a:xfrm>
            <a:off x="785553" y="1381220"/>
            <a:ext cx="89237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200" b="1" dirty="0"/>
              <a:t>Regional integration </a:t>
            </a:r>
            <a:r>
              <a:rPr lang="en-ZA" sz="2200" dirty="0"/>
              <a:t>is increasingly seen as </a:t>
            </a:r>
            <a:r>
              <a:rPr lang="en-ZA" sz="2200" b="1" dirty="0"/>
              <a:t>essential for long-term aviation and tourism growth</a:t>
            </a:r>
            <a:r>
              <a:rPr lang="en-ZA" sz="2200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ZA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200" dirty="0"/>
              <a:t>How can South Africa </a:t>
            </a:r>
            <a:r>
              <a:rPr lang="en-ZA" sz="2200" b="1" dirty="0"/>
              <a:t>leverage SAATM and AfCTA </a:t>
            </a:r>
            <a:r>
              <a:rPr lang="en-ZA" sz="2200" dirty="0"/>
              <a:t>to </a:t>
            </a:r>
            <a:r>
              <a:rPr lang="en-ZA" sz="2200" b="1" dirty="0"/>
              <a:t>strengthen regional connectivity</a:t>
            </a:r>
            <a:r>
              <a:rPr lang="en-ZA" sz="2200" dirty="0"/>
              <a:t>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2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dirty="0"/>
              <a:t>South Africa’s participation in African air liberalisation initiatives is seen as both an </a:t>
            </a:r>
            <a:r>
              <a:rPr lang="en-ZA" sz="2200" b="1" dirty="0"/>
              <a:t>opportunity</a:t>
            </a:r>
            <a:r>
              <a:rPr lang="en-ZA" sz="2200" dirty="0"/>
              <a:t> and a </a:t>
            </a:r>
            <a:r>
              <a:rPr lang="en-ZA" sz="2200" b="1" dirty="0"/>
              <a:t>challenge</a:t>
            </a:r>
            <a:r>
              <a:rPr lang="en-ZA" sz="2200" dirty="0"/>
              <a:t>. How can we </a:t>
            </a:r>
            <a:r>
              <a:rPr lang="en-ZA" sz="2200" b="1" dirty="0"/>
              <a:t>balance </a:t>
            </a:r>
            <a:r>
              <a:rPr lang="en-ZA" sz="2200" dirty="0"/>
              <a:t>the two?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61675-C887-0DC5-D161-44A178A2E9A7}"/>
              </a:ext>
            </a:extLst>
          </p:cNvPr>
          <p:cNvSpPr txBox="1"/>
          <p:nvPr/>
        </p:nvSpPr>
        <p:spPr>
          <a:xfrm>
            <a:off x="961845" y="5153614"/>
            <a:ext cx="1028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Note: Economic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Liberalisation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implies the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normalisation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the airline business (subjecting it to conventional market disciplines and competition principles).</a:t>
            </a:r>
            <a:endParaRPr lang="en-ZA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6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272245-EB03-01E0-7BB5-E2AE18B7EFB2}"/>
              </a:ext>
            </a:extLst>
          </p:cNvPr>
          <p:cNvSpPr txBox="1"/>
          <p:nvPr/>
        </p:nvSpPr>
        <p:spPr>
          <a:xfrm>
            <a:off x="569344" y="801742"/>
            <a:ext cx="10708256" cy="5643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 </a:t>
            </a: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 </a:t>
            </a: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blocks (f</a:t>
            </a:r>
            <a:r>
              <a:rPr lang="en-ZA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ormal</a:t>
            </a:r>
            <a:r>
              <a:rPr lang="en-ZA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agreements between States to reduce trade barriers, harmonise policies, </a:t>
            </a: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economic integration,  increase economies</a:t>
            </a:r>
            <a:r>
              <a:rPr lang="en-ZA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scope, drive growth and strengthen global influence.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of world trade is coordinated </a:t>
            </a: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among regional economic blocs (product categories, Quotas, WTO tariff brackets, customs charges and taxes, and</a:t>
            </a: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anti-dumping measures).</a:t>
            </a:r>
            <a:endParaRPr lang="en-ZA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 States have become part of regional economic </a:t>
            </a: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groups to create internal common markets, so</a:t>
            </a: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individual states cannot go it alone. The world economy is integrated and dependent on an international supply chain. </a:t>
            </a:r>
            <a:endParaRPr lang="en-ZA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question is therefore, is a 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open for business </a:t>
            </a: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within its regional economic</a:t>
            </a: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grouping or does one want a 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closed, internally focused</a:t>
            </a:r>
            <a:r>
              <a:rPr lang="en-US" sz="22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economy.</a:t>
            </a: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 transport needs to support the needs of the </a:t>
            </a:r>
            <a:r>
              <a:rPr lang="en-US" sz="22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integrated economic market (one domestic (cabotage) area)</a:t>
            </a: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– no BASAs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 is relevant to  passenger and cargo  products</a:t>
            </a:r>
            <a:endParaRPr lang="en-ZA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6DB7EE-6BEC-39D4-95BC-F13A1EF0AADF}"/>
              </a:ext>
            </a:extLst>
          </p:cNvPr>
          <p:cNvSpPr txBox="1"/>
          <p:nvPr/>
        </p:nvSpPr>
        <p:spPr>
          <a:xfrm>
            <a:off x="828136" y="298412"/>
            <a:ext cx="6098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Regional Integration 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8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01EDFC-0833-72E1-BC6D-6F23D40593B0}"/>
              </a:ext>
            </a:extLst>
          </p:cNvPr>
          <p:cNvSpPr txBox="1"/>
          <p:nvPr/>
        </p:nvSpPr>
        <p:spPr>
          <a:xfrm>
            <a:off x="1146595" y="599385"/>
            <a:ext cx="6098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1" dirty="0"/>
              <a:t>SAATM</a:t>
            </a:r>
            <a:endParaRPr lang="en-ZA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4853F4-59D7-A36A-D4EA-210D21A47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41357"/>
              </p:ext>
            </p:extLst>
          </p:nvPr>
        </p:nvGraphicFramePr>
        <p:xfrm>
          <a:off x="1146595" y="1368511"/>
          <a:ext cx="7635096" cy="4428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4702">
                  <a:extLst>
                    <a:ext uri="{9D8B030D-6E8A-4147-A177-3AD203B41FA5}">
                      <a16:colId xmlns:a16="http://schemas.microsoft.com/office/drawing/2014/main" val="2762392333"/>
                    </a:ext>
                  </a:extLst>
                </a:gridCol>
                <a:gridCol w="6370394">
                  <a:extLst>
                    <a:ext uri="{9D8B030D-6E8A-4147-A177-3AD203B41FA5}">
                      <a16:colId xmlns:a16="http://schemas.microsoft.com/office/drawing/2014/main" val="4220093003"/>
                    </a:ext>
                  </a:extLst>
                </a:gridCol>
              </a:tblGrid>
              <a:tr h="403634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African Air Transport Liberalization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69971"/>
                  </a:ext>
                </a:extLst>
              </a:tr>
              <a:tr h="4036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Yammmoskrou Declaration (38 years ago)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8640835"/>
                  </a:ext>
                </a:extLst>
              </a:tr>
              <a:tr h="6765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1999 - 2000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0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Yammmoskrou</a:t>
                      </a:r>
                      <a:r>
                        <a:rPr lang="en-ZA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Decision (YD) (27 years ago)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802209"/>
                  </a:ext>
                </a:extLst>
              </a:tr>
              <a:tr h="676567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Limited air transport liberalization measures, still based on BASAs (Bi-lateral Air Services Agreements) open 3</a:t>
                      </a:r>
                      <a:r>
                        <a:rPr lang="en-ZA" sz="2000" b="1" kern="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ZA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/4</a:t>
                      </a:r>
                      <a:r>
                        <a:rPr lang="en-ZA" sz="2000" b="1" kern="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ZA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and 5</a:t>
                      </a:r>
                      <a:r>
                        <a:rPr lang="en-ZA" sz="2000" b="1" kern="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ZA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freedoms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045250"/>
                  </a:ext>
                </a:extLst>
              </a:tr>
              <a:tr h="4036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Single African Air Transport Market (SAATM) (8 years ago)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9126528"/>
                  </a:ext>
                </a:extLst>
              </a:tr>
              <a:tr h="676567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Objective = Solemn Commitment on SAATM to implement the YD (</a:t>
                      </a:r>
                      <a:r>
                        <a:rPr lang="en-ZA" sz="2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Yammmoskrou</a:t>
                      </a:r>
                      <a:r>
                        <a:rPr lang="en-ZA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Decision)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839053"/>
                  </a:ext>
                </a:extLst>
              </a:tr>
              <a:tr h="6765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 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Single African Air Transport Market Pilot Implementation Project (SAATM-PIP)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1900504"/>
                  </a:ext>
                </a:extLst>
              </a:tr>
              <a:tr h="511269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Accelerated initiative to implement the YD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118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05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013FAF-A5B3-F723-CDD4-0803D99DD73E}"/>
              </a:ext>
            </a:extLst>
          </p:cNvPr>
          <p:cNvSpPr txBox="1"/>
          <p:nvPr/>
        </p:nvSpPr>
        <p:spPr>
          <a:xfrm>
            <a:off x="1220638" y="400977"/>
            <a:ext cx="9286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Air </a:t>
            </a:r>
            <a:r>
              <a:rPr lang="en-ZA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ransport  </a:t>
            </a:r>
            <a:r>
              <a:rPr lang="en-ZA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iberalisation </a:t>
            </a:r>
            <a:r>
              <a:rPr lang="en-ZA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Packages </a:t>
            </a: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Deregulation towards </a:t>
            </a:r>
            <a:b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Single Internal Market</a:t>
            </a: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70F47-58DD-CD99-33DC-7F8492096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38" y="1319989"/>
            <a:ext cx="9033099" cy="51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689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Page 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Thank you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nner Page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Inner Page 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Slide Divider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Slide Divider 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2_Slide Divider 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3_Slide Divider 4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4_Slide Divider 5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5_Slide Divider 6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4590</TotalTime>
  <Words>1750</Words>
  <Application>Microsoft Office PowerPoint</Application>
  <PresentationFormat>Widescreen</PresentationFormat>
  <Paragraphs>298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Aptos</vt:lpstr>
      <vt:lpstr>Arial</vt:lpstr>
      <vt:lpstr>Calibri</vt:lpstr>
      <vt:lpstr>Courier New</vt:lpstr>
      <vt:lpstr>Symbol</vt:lpstr>
      <vt:lpstr>Times New Roman</vt:lpstr>
      <vt:lpstr>Cover Page </vt:lpstr>
      <vt:lpstr>Inner Page 1</vt:lpstr>
      <vt:lpstr>1_Inner Page 2</vt:lpstr>
      <vt:lpstr>Slide Divider 1</vt:lpstr>
      <vt:lpstr>1_Slide Divider 2</vt:lpstr>
      <vt:lpstr>2_Slide Divider 3</vt:lpstr>
      <vt:lpstr>3_Slide Divider 4</vt:lpstr>
      <vt:lpstr>4_Slide Divider 5</vt:lpstr>
      <vt:lpstr>5_Slide Divider 6</vt:lpstr>
      <vt:lpstr>Thank you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Oswald Mohape</dc:creator>
  <cp:lastModifiedBy>Elizabeth Mpye</cp:lastModifiedBy>
  <cp:revision>17</cp:revision>
  <cp:lastPrinted>2026-03-13T15:40:50Z</cp:lastPrinted>
  <dcterms:created xsi:type="dcterms:W3CDTF">2026-02-16T12:46:11Z</dcterms:created>
  <dcterms:modified xsi:type="dcterms:W3CDTF">2026-03-17T04:25:18Z</dcterms:modified>
</cp:coreProperties>
</file>