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21"/>
  </p:notesMasterIdLst>
  <p:sldIdLst>
    <p:sldId id="257" r:id="rId11"/>
    <p:sldId id="259" r:id="rId12"/>
    <p:sldId id="272" r:id="rId13"/>
    <p:sldId id="258" r:id="rId14"/>
    <p:sldId id="273" r:id="rId15"/>
    <p:sldId id="274" r:id="rId16"/>
    <p:sldId id="276" r:id="rId17"/>
    <p:sldId id="278" r:id="rId18"/>
    <p:sldId id="27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A1C"/>
    <a:srgbClr val="30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C09C3E-ABCC-455B-930C-84AB3A7DD999}" v="188" dt="2026-03-16T11:24:02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9DCB-2FBF-4A06-9009-1B8610E3E79B}" type="datetimeFigureOut">
              <a:rPr lang="en-ZA" smtClean="0"/>
              <a:t>2026/03/16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F327-4995-4DA0-8261-74C3A969B4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09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orange tube with black dots&#10;&#10;AI-generated content may be incorrect.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104503-8CC8-E5C9-9660-355556095C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2031"/>
            <a:ext cx="1399035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0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7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44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1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37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3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2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86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5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citizen.digital/news/kq-diverts-flights-at-jkia-over-heavy-rains-poor-visibility-n34121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travelweekly.co.uk/news/air/travel-alert-issued-as-severe-tropical-cyclone-shuts-mauritius-airport" TargetMode="External"/><Relationship Id="rId4" Type="http://schemas.openxmlformats.org/officeDocument/2006/relationships/hyperlink" Target="https://airportsofmauritius.aero/index.php/press/532-severe-tropical-storm-eleanor-temporary-closure-airport-due-to-cyclone-warning-class-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hyperlink" Target="https://www.icao.int/environmental-prot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4FCE7534-FD60-2776-0619-939BEB9A9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" y="1653889"/>
            <a:ext cx="5846980" cy="2893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E2049-7121-5ABD-D3F4-84C8BCA7FFA7}"/>
              </a:ext>
            </a:extLst>
          </p:cNvPr>
          <p:cNvSpPr txBox="1"/>
          <p:nvPr/>
        </p:nvSpPr>
        <p:spPr>
          <a:xfrm>
            <a:off x="591671" y="1063908"/>
            <a:ext cx="348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0E11-5819-78E4-66F3-7F248C2BA540}"/>
              </a:ext>
            </a:extLst>
          </p:cNvPr>
          <p:cNvSpPr txBox="1"/>
          <p:nvPr/>
        </p:nvSpPr>
        <p:spPr>
          <a:xfrm>
            <a:off x="4077148" y="3100507"/>
            <a:ext cx="211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18 MARCH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89F96-E37B-F534-9959-788B6F5ED606}"/>
              </a:ext>
            </a:extLst>
          </p:cNvPr>
          <p:cNvSpPr txBox="1"/>
          <p:nvPr/>
        </p:nvSpPr>
        <p:spPr>
          <a:xfrm>
            <a:off x="4089673" y="3325614"/>
            <a:ext cx="2686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A3CDB-BACF-5CFD-5CAA-E7F6727EA564}"/>
              </a:ext>
            </a:extLst>
          </p:cNvPr>
          <p:cNvSpPr txBox="1"/>
          <p:nvPr/>
        </p:nvSpPr>
        <p:spPr>
          <a:xfrm>
            <a:off x="654767" y="4917485"/>
            <a:ext cx="506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GALLAGHER CONVENTION</a:t>
            </a:r>
          </a:p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CENTRE, MIDRAND </a:t>
            </a:r>
          </a:p>
        </p:txBody>
      </p:sp>
    </p:spTree>
    <p:extLst>
      <p:ext uri="{BB962C8B-B14F-4D97-AF65-F5344CB8AC3E}">
        <p14:creationId xmlns:p14="http://schemas.microsoft.com/office/powerpoint/2010/main" val="304916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8CEB5331-647E-D874-01B9-4090AA2B1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A8217-7AA3-A7F8-63AC-7F2E1A27DA70}"/>
              </a:ext>
            </a:extLst>
          </p:cNvPr>
          <p:cNvSpPr txBox="1"/>
          <p:nvPr/>
        </p:nvSpPr>
        <p:spPr>
          <a:xfrm>
            <a:off x="642242" y="3198167"/>
            <a:ext cx="471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9551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23720777-3348-1D2D-0679-AE0E0D58E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11E12-E67C-274E-1FA4-BCC5DDEE4940}"/>
              </a:ext>
            </a:extLst>
          </p:cNvPr>
          <p:cNvSpPr txBox="1"/>
          <p:nvPr/>
        </p:nvSpPr>
        <p:spPr>
          <a:xfrm>
            <a:off x="179882" y="1843682"/>
            <a:ext cx="47968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 a Sustainable Future: ICAO’s Leadership on Global Aviation Environmental Reform</a:t>
            </a:r>
            <a:endParaRPr lang="en-ZA" sz="28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21CF55-6D93-0618-1E94-0091768EADAC}"/>
              </a:ext>
            </a:extLst>
          </p:cNvPr>
          <p:cNvSpPr txBox="1"/>
          <p:nvPr/>
        </p:nvSpPr>
        <p:spPr>
          <a:xfrm>
            <a:off x="157075" y="3959367"/>
            <a:ext cx="5006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Mrs. Chinga Mazhetese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Civil Aviation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(ICAO)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Officer: Environment/ Meteorology</a:t>
            </a:r>
            <a:endParaRPr lang="en-Z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86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95582-3AD2-6319-CBBB-E95CD5DB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5D9BC5-0615-BF46-1AA6-258699CC73C7}"/>
              </a:ext>
            </a:extLst>
          </p:cNvPr>
          <p:cNvSpPr txBox="1"/>
          <p:nvPr/>
        </p:nvSpPr>
        <p:spPr>
          <a:xfrm>
            <a:off x="257182" y="1082502"/>
            <a:ext cx="739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Aircraft noise certification and noise management frameworks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69837-A660-6DDD-65B3-BFC254D93515}"/>
              </a:ext>
            </a:extLst>
          </p:cNvPr>
          <p:cNvSpPr txBox="1"/>
          <p:nvPr/>
        </p:nvSpPr>
        <p:spPr>
          <a:xfrm>
            <a:off x="257182" y="1466028"/>
            <a:ext cx="6443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ZA" sz="1600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of ICAO Annex 16 to be developed.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SARPs for Noise first adopted by the ICAO Council in April 1971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overarching ICAO policy on aircraft noise is the </a:t>
            </a:r>
            <a:r>
              <a:rPr lang="en-US" sz="1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Approach to Aircraft Noise Managemen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t, adopted by the ICAO Assembly in its 33rd Session (2001)</a:t>
            </a: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198905-53E8-254A-DCDD-4B6610E0E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591" y="4661942"/>
            <a:ext cx="1566223" cy="203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48387A-EA63-9846-E236-11952661130C}"/>
              </a:ext>
            </a:extLst>
          </p:cNvPr>
          <p:cNvSpPr txBox="1"/>
          <p:nvPr/>
        </p:nvSpPr>
        <p:spPr>
          <a:xfrm>
            <a:off x="109783" y="196724"/>
            <a:ext cx="997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ICAO’s Leadership in Transforming Global Aviation Environmental Protection</a:t>
            </a: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4AB5263-C431-5074-D95F-BC8FBB28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5" y="3048273"/>
            <a:ext cx="4786700" cy="29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B176529-371F-D4BA-23BA-E989AD16C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86" y="1736508"/>
            <a:ext cx="5023390" cy="42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4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C2BD43-4082-9DCA-BDAF-E8DD5A44ABC8}"/>
              </a:ext>
            </a:extLst>
          </p:cNvPr>
          <p:cNvSpPr txBox="1"/>
          <p:nvPr/>
        </p:nvSpPr>
        <p:spPr>
          <a:xfrm>
            <a:off x="6323355" y="1762496"/>
            <a:ext cx="5736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Air Quality (LAQ)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88BE4-0FC4-2821-BE3C-15EBE7A9B111}"/>
              </a:ext>
            </a:extLst>
          </p:cNvPr>
          <p:cNvSpPr txBox="1"/>
          <p:nvPr/>
        </p:nvSpPr>
        <p:spPr>
          <a:xfrm>
            <a:off x="6323355" y="2162606"/>
            <a:ext cx="5736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ZA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Z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of ICAO Annex 16 to be developed.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SARPs for Engine Emission adopted after the 2</a:t>
            </a:r>
            <a:r>
              <a:rPr lang="en-ZA" baseline="30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Z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of the ICAO Committee on Aircraft Engine Emissions.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ZA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provisions on LAQ also address: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fuel venting;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non-volatile Particulate Matter (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nvPM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impacts; and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gaseous exhaust emissions from jet engines- hydrocarbons (HC), oxides of nitrogen (NOx), carbon monoxide (CO)</a:t>
            </a:r>
            <a:r>
              <a:rPr lang="en-ZA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B7018B-175A-5ABC-B3BC-E370F80AAAB7}"/>
              </a:ext>
            </a:extLst>
          </p:cNvPr>
          <p:cNvSpPr txBox="1"/>
          <p:nvPr/>
        </p:nvSpPr>
        <p:spPr>
          <a:xfrm>
            <a:off x="181128" y="86943"/>
            <a:ext cx="10626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ICAO’s Leadership in Transforming Global Aviation Environmental Protection</a:t>
            </a: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4CD564-6CC2-5C61-2814-35C56D35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4" y="1164843"/>
            <a:ext cx="5736236" cy="517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9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E81BE-7EC6-6E52-BD8D-AA05F94A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BACCA-2845-60D1-5DA0-DD0F42B0E42E}"/>
              </a:ext>
            </a:extLst>
          </p:cNvPr>
          <p:cNvSpPr txBox="1"/>
          <p:nvPr/>
        </p:nvSpPr>
        <p:spPr>
          <a:xfrm>
            <a:off x="116329" y="1084375"/>
            <a:ext cx="950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Change- Examples of w</a:t>
            </a:r>
            <a:r>
              <a:rPr lang="en-US" b="1" dirty="0" err="1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eather</a:t>
            </a:r>
            <a:r>
              <a:rPr lang="en-US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events that affected aviation in the Region</a:t>
            </a:r>
            <a:endParaRPr lang="en-ZA" b="1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2D9E0AB-C51E-E417-E2CA-3BF704F01DA1}"/>
              </a:ext>
            </a:extLst>
          </p:cNvPr>
          <p:cNvSpPr/>
          <p:nvPr/>
        </p:nvSpPr>
        <p:spPr>
          <a:xfrm>
            <a:off x="7553071" y="1691218"/>
            <a:ext cx="4109422" cy="3840480"/>
          </a:xfrm>
          <a:prstGeom prst="roundRect">
            <a:avLst>
              <a:gd name="adj" fmla="val 3782"/>
            </a:avLst>
          </a:prstGeom>
          <a:solidFill>
            <a:srgbClr val="FAAA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82326-B01F-613A-3884-15386BDCA667}"/>
              </a:ext>
            </a:extLst>
          </p:cNvPr>
          <p:cNvSpPr txBox="1"/>
          <p:nvPr/>
        </p:nvSpPr>
        <p:spPr>
          <a:xfrm>
            <a:off x="116329" y="176055"/>
            <a:ext cx="997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ICAO’s Leadership in Transforming Global Aviation Environmental Protection</a:t>
            </a: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6BBF4E-55C3-1A8E-3938-6BA4C41BE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29" y="1988218"/>
            <a:ext cx="8252977" cy="40005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83B4C-BBB6-1CB0-42FD-0B20D107E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111"/>
            <a:ext cx="2932746" cy="2540514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162FCB2-8FC9-5D2E-7372-F29BCAFD0E1D}"/>
              </a:ext>
            </a:extLst>
          </p:cNvPr>
          <p:cNvSpPr>
            <a:spLocks/>
          </p:cNvSpPr>
          <p:nvPr/>
        </p:nvSpPr>
        <p:spPr>
          <a:xfrm>
            <a:off x="1359531" y="6083629"/>
            <a:ext cx="7585023" cy="722062"/>
          </a:xfrm>
          <a:prstGeom prst="rect">
            <a:avLst/>
          </a:prstGeom>
        </p:spPr>
        <p:txBody>
          <a:bodyPr/>
          <a:lstStyle/>
          <a:p>
            <a:pPr algn="just" defTabSz="530352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4"/>
              </a:rPr>
              <a:t>https://airportsofmauritius.aero/index.php/press/532-severe-tropical-storm-eleanor-temporary-closure-airport-due-to-cyclone-warning-class-3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just" defTabSz="530352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5"/>
              </a:rPr>
              <a:t>https://travelweekly.co.uk/news/air/travel-alert-issued-as-severe-tropical-cyclone-shuts-mauritius-airport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1" name="Subtitle 5">
            <a:extLst>
              <a:ext uri="{FF2B5EF4-FFF2-40B4-BE49-F238E27FC236}">
                <a16:creationId xmlns:a16="http://schemas.microsoft.com/office/drawing/2014/main" id="{CD8727B1-9CC4-7080-53F8-59C03623D26E}"/>
              </a:ext>
            </a:extLst>
          </p:cNvPr>
          <p:cNvSpPr txBox="1">
            <a:spLocks/>
          </p:cNvSpPr>
          <p:nvPr/>
        </p:nvSpPr>
        <p:spPr>
          <a:xfrm>
            <a:off x="116329" y="1635839"/>
            <a:ext cx="10071429" cy="443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Tropical Storm Eleanor- February 2024</a:t>
            </a:r>
          </a:p>
        </p:txBody>
      </p:sp>
      <p:sp>
        <p:nvSpPr>
          <p:cNvPr id="13" name="Subtitle 5">
            <a:extLst>
              <a:ext uri="{FF2B5EF4-FFF2-40B4-BE49-F238E27FC236}">
                <a16:creationId xmlns:a16="http://schemas.microsoft.com/office/drawing/2014/main" id="{48758CB8-825F-1292-9D47-4527D2C42CCF}"/>
              </a:ext>
            </a:extLst>
          </p:cNvPr>
          <p:cNvSpPr txBox="1">
            <a:spLocks/>
          </p:cNvSpPr>
          <p:nvPr/>
        </p:nvSpPr>
        <p:spPr>
          <a:xfrm>
            <a:off x="8082578" y="1647785"/>
            <a:ext cx="4109422" cy="4431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Heavy rains leading to flooding- April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6FA5F2-CC0B-4BBE-951D-5B799F973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951" y="1889695"/>
            <a:ext cx="3562678" cy="3443525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0D89D0-8070-977B-4CDB-9E546CDE4659}"/>
              </a:ext>
            </a:extLst>
          </p:cNvPr>
          <p:cNvSpPr>
            <a:spLocks/>
          </p:cNvSpPr>
          <p:nvPr/>
        </p:nvSpPr>
        <p:spPr>
          <a:xfrm>
            <a:off x="8392951" y="5575130"/>
            <a:ext cx="3979440" cy="443149"/>
          </a:xfrm>
          <a:prstGeom prst="rect">
            <a:avLst/>
          </a:prstGeom>
        </p:spPr>
        <p:txBody>
          <a:bodyPr/>
          <a:lstStyle/>
          <a:p>
            <a:pPr algn="just" defTabSz="530352">
              <a:spcAft>
                <a:spcPts val="600"/>
              </a:spcAft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hlinkClick r:id="rId7"/>
              </a:rPr>
              <a:t>https://www.citizen.digital/news/kq-diverts-flights-at-jkia-over-heavy-rains-poor-visibility-n341210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81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F1ADD-ED86-5DB6-9AD0-0DC439529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CDD1EE-5050-447B-5C74-4605DBD0E112}"/>
              </a:ext>
            </a:extLst>
          </p:cNvPr>
          <p:cNvSpPr txBox="1"/>
          <p:nvPr/>
        </p:nvSpPr>
        <p:spPr>
          <a:xfrm>
            <a:off x="49822" y="777902"/>
            <a:ext cx="739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38004-5BBE-F759-36DB-DF221E70D38D}"/>
              </a:ext>
            </a:extLst>
          </p:cNvPr>
          <p:cNvSpPr txBox="1"/>
          <p:nvPr/>
        </p:nvSpPr>
        <p:spPr>
          <a:xfrm>
            <a:off x="9668657" y="2553272"/>
            <a:ext cx="22185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Action Plans (SAPs)</a:t>
            </a:r>
          </a:p>
          <a:p>
            <a:pPr algn="just"/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reduction of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CO₂</a:t>
            </a: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emissions from international aviation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 in 2010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every 3 years</a:t>
            </a:r>
          </a:p>
          <a:p>
            <a:pPr algn="just"/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F5D16-F884-29FF-5E25-2042FB0BEEE4}"/>
              </a:ext>
            </a:extLst>
          </p:cNvPr>
          <p:cNvSpPr txBox="1"/>
          <p:nvPr/>
        </p:nvSpPr>
        <p:spPr>
          <a:xfrm>
            <a:off x="49822" y="39238"/>
            <a:ext cx="997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ICAO’s Leadership in Transforming Global Aviation Environmental Protection</a:t>
            </a: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72766-5857-F55E-148F-DF62F2C61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2" y="1147234"/>
            <a:ext cx="9489808" cy="5072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1BC5F2-EF41-22C6-0F15-E41C3D6C7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420" y="952522"/>
            <a:ext cx="1777325" cy="14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8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29F26-018B-D09A-7AB1-69C36E2AF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674570-BF08-6C74-D0F8-5BFCCDED9A51}"/>
              </a:ext>
            </a:extLst>
          </p:cNvPr>
          <p:cNvSpPr txBox="1"/>
          <p:nvPr/>
        </p:nvSpPr>
        <p:spPr>
          <a:xfrm>
            <a:off x="139763" y="915066"/>
            <a:ext cx="739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6FA5D-C0E6-7059-3403-E51C3F23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9" y="1292823"/>
            <a:ext cx="9202459" cy="515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161DFC-5704-B507-9B14-37E92B871CFA}"/>
              </a:ext>
            </a:extLst>
          </p:cNvPr>
          <p:cNvSpPr txBox="1"/>
          <p:nvPr/>
        </p:nvSpPr>
        <p:spPr>
          <a:xfrm>
            <a:off x="9095032" y="2304791"/>
            <a:ext cx="27431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on  Carbon Neutral Growth 2020 (CNG2020)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Offsetting and Reduction Scheme for International Aviation (CORSIA)- </a:t>
            </a: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Aeroplane 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2035 (Annex 16 Vol IV) but subject to a special review in 2032.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E0BDD4-58B7-FDD2-C9CE-A015126A2958}"/>
              </a:ext>
            </a:extLst>
          </p:cNvPr>
          <p:cNvSpPr txBox="1"/>
          <p:nvPr/>
        </p:nvSpPr>
        <p:spPr>
          <a:xfrm>
            <a:off x="0" y="84069"/>
            <a:ext cx="997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ICAO’s Leadership in Transforming Global Aviation Environmental Protection</a:t>
            </a: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27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CF014-92BC-747A-0BA5-D6FD0904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2B9568-4B93-E54D-B7F5-DDE6CD3AC4C5}"/>
              </a:ext>
            </a:extLst>
          </p:cNvPr>
          <p:cNvSpPr txBox="1"/>
          <p:nvPr/>
        </p:nvSpPr>
        <p:spPr>
          <a:xfrm>
            <a:off x="0" y="798705"/>
            <a:ext cx="1150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- </a:t>
            </a:r>
            <a:r>
              <a:rPr lang="en-US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ICAO Assistance, Capacity-building and Training for Sustainable Aviation Fuels (ACT-SAF) Programme </a:t>
            </a:r>
            <a:endParaRPr lang="en-ZA" b="1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C6E79-7587-CE74-D796-0CA045B37ED2}"/>
              </a:ext>
            </a:extLst>
          </p:cNvPr>
          <p:cNvSpPr txBox="1"/>
          <p:nvPr/>
        </p:nvSpPr>
        <p:spPr>
          <a:xfrm>
            <a:off x="139762" y="1453675"/>
            <a:ext cx="1191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ICAO ACT-SAF Programme creates opportunities for States to develop their full potential in SAF development and deployment. </a:t>
            </a:r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819BD-547C-BA40-0666-418C3FC1830E}"/>
              </a:ext>
            </a:extLst>
          </p:cNvPr>
          <p:cNvSpPr txBox="1"/>
          <p:nvPr/>
        </p:nvSpPr>
        <p:spPr>
          <a:xfrm>
            <a:off x="0" y="84069"/>
            <a:ext cx="997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ICAO’s Leadership in Transforming Global Aviation Environmental Protection</a:t>
            </a: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4F730-BA93-49F5-0058-3F0D0A479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4556"/>
            <a:ext cx="8259328" cy="4839375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42E8290-4517-0E32-B727-9A9F23C9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502" y="2159672"/>
            <a:ext cx="1490161" cy="192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FC2B64EB-A5F8-ED20-1C37-F51C10EE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703" y="2609820"/>
            <a:ext cx="1517892" cy="196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969370-4487-3D24-8BF7-8B1453B94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9443" y="4610132"/>
            <a:ext cx="4082557" cy="123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8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FFF57-0926-F6DA-343B-C779E6A84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E91CC9-5A7A-B6B0-435A-B02126524B27}"/>
              </a:ext>
            </a:extLst>
          </p:cNvPr>
          <p:cNvSpPr txBox="1"/>
          <p:nvPr/>
        </p:nvSpPr>
        <p:spPr>
          <a:xfrm>
            <a:off x="92821" y="732966"/>
            <a:ext cx="11059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ICAO remains committed to supporting the global transition toward net‑zero carbon emissions from international aviation by 2050: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continued strengthening of internationally agreed environmental standards and enhanced cooperation among all States.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active engagement of Member States, industry stakeholders, and international partners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to advancing policies that promote sustainable aviation fuels (SAF), improve operational efficiency and promote the development and deployment of cleaner and more innovative technologies.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EDC75-9766-8B6A-95CC-9F7329ED4A70}"/>
              </a:ext>
            </a:extLst>
          </p:cNvPr>
          <p:cNvSpPr txBox="1"/>
          <p:nvPr/>
        </p:nvSpPr>
        <p:spPr>
          <a:xfrm>
            <a:off x="92821" y="261209"/>
            <a:ext cx="997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ZA" sz="2400" b="1" dirty="0">
              <a:solidFill>
                <a:srgbClr val="FAAA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88C4F-5581-D0CE-AB36-38AFC2BA0ED5}"/>
              </a:ext>
            </a:extLst>
          </p:cNvPr>
          <p:cNvSpPr txBox="1"/>
          <p:nvPr/>
        </p:nvSpPr>
        <p:spPr>
          <a:xfrm>
            <a:off x="46410" y="2956503"/>
            <a:ext cx="12099179" cy="1077218"/>
          </a:xfrm>
          <a:prstGeom prst="rect">
            <a:avLst/>
          </a:prstGeom>
          <a:solidFill>
            <a:srgbClr val="FAAA1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MEMBER STATES READY?</a:t>
            </a:r>
          </a:p>
          <a:p>
            <a:pPr algn="just"/>
            <a:endParaRPr 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additional resources on ICAO’s environmental </a:t>
            </a:r>
            <a:r>
              <a:rPr lang="en-US" sz="16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LTAG framework and SAF initiatives are available at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https://www.icao.int/environmental-protection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FDDC483F-5526-351E-CCD1-FB21FD0E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" y="4013774"/>
            <a:ext cx="1721831" cy="2218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FFA54FB-08AC-AFC7-A110-45B6E12D4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89" y="5457512"/>
            <a:ext cx="3992380" cy="9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8D3B81A0-861D-402D-A42D-6508A323B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67" y="4147553"/>
            <a:ext cx="2231242" cy="22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90EA81B3-B8A5-4A76-D130-B8E33CA23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6" y="4238801"/>
            <a:ext cx="4187407" cy="10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77FBF5-0BDC-B10B-E3DF-01358AA01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47" y="4068459"/>
            <a:ext cx="2360498" cy="1575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99D9EC-2FF9-306B-5FBA-238D5E6DAC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75" y="6410620"/>
            <a:ext cx="3377783" cy="43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557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ner Pag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Inner Pag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lide Divider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Slide Divider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Slide Divider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Slide Divider 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4_Slide Divider 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5_Slide Divider 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507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Arial</vt:lpstr>
      <vt:lpstr>Cover Page </vt:lpstr>
      <vt:lpstr>Inner Page 1</vt:lpstr>
      <vt:lpstr>1_Inner Page 2</vt:lpstr>
      <vt:lpstr>Slide Divider 1</vt:lpstr>
      <vt:lpstr>1_Slide Divider 2</vt:lpstr>
      <vt:lpstr>2_Slide Divider 3</vt:lpstr>
      <vt:lpstr>3_Slide Divider 4</vt:lpstr>
      <vt:lpstr>4_Slide Divider 5</vt:lpstr>
      <vt:lpstr>5_Slide Divider 6</vt:lpstr>
      <vt:lpstr>Thank you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Mohape</dc:creator>
  <cp:lastModifiedBy>Elizabeth Mpye</cp:lastModifiedBy>
  <cp:revision>3</cp:revision>
  <dcterms:created xsi:type="dcterms:W3CDTF">2026-02-16T12:46:11Z</dcterms:created>
  <dcterms:modified xsi:type="dcterms:W3CDTF">2026-03-16T20:50:14Z</dcterms:modified>
</cp:coreProperties>
</file>