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</p:sldMasterIdLst>
  <p:notesMasterIdLst>
    <p:notesMasterId r:id="rId14"/>
  </p:notesMasterIdLst>
  <p:sldIdLst>
    <p:sldId id="257" r:id="rId11"/>
    <p:sldId id="27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A1C"/>
    <a:srgbClr val="30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89DCB-2FBF-4A06-9009-1B8610E3E79B}" type="datetimeFigureOut">
              <a:rPr lang="en-ZA" smtClean="0"/>
              <a:t>2026/03/17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4F327-4995-4DA0-8261-74C3A969B4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409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orange tube with black dots&#10;&#10;AI-generated content may be incorrect.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7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75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5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1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2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5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00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98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05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7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7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44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12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70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3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23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86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50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national transportation conference&#10;&#10;AI-generated content may be incorrect.">
            <a:extLst>
              <a:ext uri="{FF2B5EF4-FFF2-40B4-BE49-F238E27FC236}">
                <a16:creationId xmlns:a16="http://schemas.microsoft.com/office/drawing/2014/main" id="{4FCE7534-FD60-2776-0619-939BEB9A9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0" y="1653889"/>
            <a:ext cx="5846980" cy="2893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E2049-7121-5ABD-D3F4-84C8BCA7FFA7}"/>
              </a:ext>
            </a:extLst>
          </p:cNvPr>
          <p:cNvSpPr txBox="1"/>
          <p:nvPr/>
        </p:nvSpPr>
        <p:spPr>
          <a:xfrm>
            <a:off x="591671" y="1063908"/>
            <a:ext cx="348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the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10E11-5819-78E4-66F3-7F248C2BA540}"/>
              </a:ext>
            </a:extLst>
          </p:cNvPr>
          <p:cNvSpPr txBox="1"/>
          <p:nvPr/>
        </p:nvSpPr>
        <p:spPr>
          <a:xfrm>
            <a:off x="4077148" y="3100507"/>
            <a:ext cx="2110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– 18 MARCH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89F96-E37B-F534-9959-788B6F5ED606}"/>
              </a:ext>
            </a:extLst>
          </p:cNvPr>
          <p:cNvSpPr txBox="1"/>
          <p:nvPr/>
        </p:nvSpPr>
        <p:spPr>
          <a:xfrm>
            <a:off x="4089673" y="3325614"/>
            <a:ext cx="2686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A3CDB-BACF-5CFD-5CAA-E7F6727EA564}"/>
              </a:ext>
            </a:extLst>
          </p:cNvPr>
          <p:cNvSpPr txBox="1"/>
          <p:nvPr/>
        </p:nvSpPr>
        <p:spPr>
          <a:xfrm>
            <a:off x="654767" y="4917485"/>
            <a:ext cx="5069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GALLAGHER CONVENTION</a:t>
            </a:r>
          </a:p>
          <a:p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CENTRE, MIDRAND </a:t>
            </a:r>
          </a:p>
        </p:txBody>
      </p:sp>
    </p:spTree>
    <p:extLst>
      <p:ext uri="{BB962C8B-B14F-4D97-AF65-F5344CB8AC3E}">
        <p14:creationId xmlns:p14="http://schemas.microsoft.com/office/powerpoint/2010/main" val="30491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4097FD7B-21EF-454C-42B9-E0620320D307}"/>
              </a:ext>
            </a:extLst>
          </p:cNvPr>
          <p:cNvSpPr/>
          <p:nvPr/>
        </p:nvSpPr>
        <p:spPr>
          <a:xfrm>
            <a:off x="712923" y="741982"/>
            <a:ext cx="9608948" cy="898902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dirty="0"/>
              <a:t>National Civil Aviation Policy</a:t>
            </a: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13C0DE6E-4CBA-4142-DA4F-44D6B3238633}"/>
              </a:ext>
            </a:extLst>
          </p:cNvPr>
          <p:cNvGrpSpPr/>
          <p:nvPr/>
        </p:nvGrpSpPr>
        <p:grpSpPr>
          <a:xfrm>
            <a:off x="723252" y="1683561"/>
            <a:ext cx="9588289" cy="2515966"/>
            <a:chOff x="733583" y="2106242"/>
            <a:chExt cx="9588289" cy="3127157"/>
          </a:xfrm>
        </p:grpSpPr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8DAC685F-68D4-EBC8-64AF-B92155B0C327}"/>
                </a:ext>
              </a:extLst>
            </p:cNvPr>
            <p:cNvGrpSpPr/>
            <p:nvPr/>
          </p:nvGrpSpPr>
          <p:grpSpPr>
            <a:xfrm>
              <a:off x="1686730" y="3075143"/>
              <a:ext cx="8635142" cy="712276"/>
              <a:chOff x="1686731" y="1682395"/>
              <a:chExt cx="8635142" cy="712276"/>
            </a:xfrm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38C0BA77-F6EE-3EEF-3888-92E7FB26D9F6}"/>
                  </a:ext>
                </a:extLst>
              </p:cNvPr>
              <p:cNvSpPr/>
              <p:nvPr/>
            </p:nvSpPr>
            <p:spPr>
              <a:xfrm>
                <a:off x="1686731" y="1753783"/>
                <a:ext cx="2094856" cy="58814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200" dirty="0"/>
                  <a:t>Infrastructure in isolation</a:t>
                </a: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7E6A5C1C-20BB-4433-9E4D-26DE63433380}"/>
                  </a:ext>
                </a:extLst>
              </p:cNvPr>
              <p:cNvSpPr/>
              <p:nvPr/>
            </p:nvSpPr>
            <p:spPr>
              <a:xfrm>
                <a:off x="4788977" y="1682395"/>
                <a:ext cx="5532896" cy="65953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Integrated airport, airspace, and spatial planning</a:t>
                </a:r>
                <a:endParaRPr lang="en-ZA" sz="1400" dirty="0"/>
              </a:p>
            </p:txBody>
          </p:sp>
          <p:sp>
            <p:nvSpPr>
              <p:cNvPr id="246" name="Arrow: Right 245">
                <a:extLst>
                  <a:ext uri="{FF2B5EF4-FFF2-40B4-BE49-F238E27FC236}">
                    <a16:creationId xmlns:a16="http://schemas.microsoft.com/office/drawing/2014/main" id="{156FCFEC-76D9-119E-B9C6-62D3C749AD93}"/>
                  </a:ext>
                </a:extLst>
              </p:cNvPr>
              <p:cNvSpPr/>
              <p:nvPr/>
            </p:nvSpPr>
            <p:spPr>
              <a:xfrm>
                <a:off x="3924944" y="1735137"/>
                <a:ext cx="809789" cy="6595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29C3F280-746F-C37F-19A0-FCD8C653BC55}"/>
                </a:ext>
              </a:extLst>
            </p:cNvPr>
            <p:cNvGrpSpPr/>
            <p:nvPr/>
          </p:nvGrpSpPr>
          <p:grpSpPr>
            <a:xfrm>
              <a:off x="1686729" y="3794591"/>
              <a:ext cx="8635142" cy="708030"/>
              <a:chOff x="1686730" y="1682395"/>
              <a:chExt cx="8635142" cy="708030"/>
            </a:xfrm>
          </p:grpSpPr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042138DB-8C86-8DA5-FDE0-B0A776475F04}"/>
                  </a:ext>
                </a:extLst>
              </p:cNvPr>
              <p:cNvSpPr/>
              <p:nvPr/>
            </p:nvSpPr>
            <p:spPr>
              <a:xfrm>
                <a:off x="1686730" y="1682395"/>
                <a:ext cx="2094857" cy="659534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200" dirty="0"/>
                  <a:t>Exclusion</a:t>
                </a: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AEFE48E9-9ACF-A479-27CB-8F2D7CB15C60}"/>
                  </a:ext>
                </a:extLst>
              </p:cNvPr>
              <p:cNvSpPr/>
              <p:nvPr/>
            </p:nvSpPr>
            <p:spPr>
              <a:xfrm>
                <a:off x="4843222" y="1730891"/>
                <a:ext cx="5478650" cy="65953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Deliberate transformation, skills development, and SMME inclusion</a:t>
                </a:r>
                <a:endParaRPr lang="en-ZA" sz="1400" dirty="0"/>
              </a:p>
            </p:txBody>
          </p:sp>
          <p:sp>
            <p:nvSpPr>
              <p:cNvPr id="250" name="Arrow: Right 249">
                <a:extLst>
                  <a:ext uri="{FF2B5EF4-FFF2-40B4-BE49-F238E27FC236}">
                    <a16:creationId xmlns:a16="http://schemas.microsoft.com/office/drawing/2014/main" id="{B6EAEFD3-0E01-5C9A-3AED-AAE2B8C1879E}"/>
                  </a:ext>
                </a:extLst>
              </p:cNvPr>
              <p:cNvSpPr/>
              <p:nvPr/>
            </p:nvSpPr>
            <p:spPr>
              <a:xfrm>
                <a:off x="3870706" y="1730891"/>
                <a:ext cx="864028" cy="6595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D3168AD6-750B-B641-6691-44FC9F1E64AC}"/>
                </a:ext>
              </a:extLst>
            </p:cNvPr>
            <p:cNvGrpSpPr/>
            <p:nvPr/>
          </p:nvGrpSpPr>
          <p:grpSpPr>
            <a:xfrm>
              <a:off x="1686729" y="4514039"/>
              <a:ext cx="8635143" cy="719360"/>
              <a:chOff x="1686730" y="1682395"/>
              <a:chExt cx="8635143" cy="719360"/>
            </a:xfrm>
          </p:grpSpPr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511A9DE1-88FA-B169-AC7B-4783D9A3EA77}"/>
                  </a:ext>
                </a:extLst>
              </p:cNvPr>
              <p:cNvSpPr/>
              <p:nvPr/>
            </p:nvSpPr>
            <p:spPr>
              <a:xfrm>
                <a:off x="1686730" y="1682395"/>
                <a:ext cx="2094857" cy="659534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200" dirty="0"/>
                  <a:t>Fragmented policies</a:t>
                </a: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CA1D0D15-38E4-3A34-3175-DCDF658A8187}"/>
                  </a:ext>
                </a:extLst>
              </p:cNvPr>
              <p:cNvSpPr/>
              <p:nvPr/>
            </p:nvSpPr>
            <p:spPr>
              <a:xfrm>
                <a:off x="4843223" y="1742221"/>
                <a:ext cx="5478650" cy="65953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Proactive safety, security, cyber‑resilience, and sustainability</a:t>
                </a:r>
                <a:endParaRPr lang="en-ZA" sz="1400" dirty="0"/>
              </a:p>
            </p:txBody>
          </p:sp>
          <p:sp>
            <p:nvSpPr>
              <p:cNvPr id="254" name="Arrow: Right 253">
                <a:extLst>
                  <a:ext uri="{FF2B5EF4-FFF2-40B4-BE49-F238E27FC236}">
                    <a16:creationId xmlns:a16="http://schemas.microsoft.com/office/drawing/2014/main" id="{7E6005EB-82B8-5534-CD8F-F71FF020A6A7}"/>
                  </a:ext>
                </a:extLst>
              </p:cNvPr>
              <p:cNvSpPr/>
              <p:nvPr/>
            </p:nvSpPr>
            <p:spPr>
              <a:xfrm>
                <a:off x="3890076" y="1742221"/>
                <a:ext cx="844658" cy="6595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sp>
          <p:nvSpPr>
            <p:cNvPr id="277" name="Rectangle: Rounded Corners 276">
              <a:extLst>
                <a:ext uri="{FF2B5EF4-FFF2-40B4-BE49-F238E27FC236}">
                  <a16:creationId xmlns:a16="http://schemas.microsoft.com/office/drawing/2014/main" id="{93E528F8-7FF7-AB9D-6FE8-4DE81EB130EB}"/>
                </a:ext>
              </a:extLst>
            </p:cNvPr>
            <p:cNvSpPr/>
            <p:nvPr/>
          </p:nvSpPr>
          <p:spPr>
            <a:xfrm>
              <a:off x="733583" y="2106242"/>
              <a:ext cx="953146" cy="301023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dirty="0"/>
                <a:t>Key Policy Shifts</a:t>
              </a:r>
            </a:p>
          </p:txBody>
        </p: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B3045663-CA08-E38D-CF63-636B7F8D7D3B}"/>
                </a:ext>
              </a:extLst>
            </p:cNvPr>
            <p:cNvGrpSpPr/>
            <p:nvPr/>
          </p:nvGrpSpPr>
          <p:grpSpPr>
            <a:xfrm>
              <a:off x="1686729" y="2385472"/>
              <a:ext cx="8635143" cy="682544"/>
              <a:chOff x="1686730" y="1682395"/>
              <a:chExt cx="8635143" cy="682544"/>
            </a:xfrm>
          </p:grpSpPr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43DA5A9C-C45B-8E6D-6F72-EB0989639297}"/>
                  </a:ext>
                </a:extLst>
              </p:cNvPr>
              <p:cNvSpPr/>
              <p:nvPr/>
            </p:nvSpPr>
            <p:spPr>
              <a:xfrm>
                <a:off x="1686730" y="1682395"/>
                <a:ext cx="2094857" cy="659534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200" dirty="0"/>
                  <a:t>Passive liberalisation</a:t>
                </a:r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13EE609A-105A-C404-CDA4-4088079B4594}"/>
                  </a:ext>
                </a:extLst>
              </p:cNvPr>
              <p:cNvSpPr/>
              <p:nvPr/>
            </p:nvSpPr>
            <p:spPr>
              <a:xfrm>
                <a:off x="4843223" y="1682396"/>
                <a:ext cx="5478650" cy="61550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Balanced approach protecting national interest</a:t>
                </a:r>
                <a:endParaRPr lang="en-ZA" sz="1400" dirty="0"/>
              </a:p>
            </p:txBody>
          </p:sp>
          <p:sp>
            <p:nvSpPr>
              <p:cNvPr id="285" name="Arrow: Right 284">
                <a:extLst>
                  <a:ext uri="{FF2B5EF4-FFF2-40B4-BE49-F238E27FC236}">
                    <a16:creationId xmlns:a16="http://schemas.microsoft.com/office/drawing/2014/main" id="{F716A386-F1F3-5675-4663-135C25EE78EA}"/>
                  </a:ext>
                </a:extLst>
              </p:cNvPr>
              <p:cNvSpPr/>
              <p:nvPr/>
            </p:nvSpPr>
            <p:spPr>
              <a:xfrm>
                <a:off x="3924945" y="1705405"/>
                <a:ext cx="809788" cy="6595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id="{51972847-1C30-2C62-E66C-8A4F4C24A075}"/>
              </a:ext>
            </a:extLst>
          </p:cNvPr>
          <p:cNvSpPr/>
          <p:nvPr/>
        </p:nvSpPr>
        <p:spPr>
          <a:xfrm>
            <a:off x="733582" y="4295517"/>
            <a:ext cx="4737319" cy="50596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>
                <a:solidFill>
                  <a:schemeClr val="tx1"/>
                </a:solidFill>
              </a:rPr>
              <a:t>Airfreight Strategy</a:t>
            </a:r>
          </a:p>
        </p:txBody>
      </p:sp>
      <p:sp>
        <p:nvSpPr>
          <p:cNvPr id="288" name="Rectangle: Rounded Corners 287">
            <a:extLst>
              <a:ext uri="{FF2B5EF4-FFF2-40B4-BE49-F238E27FC236}">
                <a16:creationId xmlns:a16="http://schemas.microsoft.com/office/drawing/2014/main" id="{FD5C1169-892E-25A9-5075-3F2EC656A8C3}"/>
              </a:ext>
            </a:extLst>
          </p:cNvPr>
          <p:cNvSpPr/>
          <p:nvPr/>
        </p:nvSpPr>
        <p:spPr>
          <a:xfrm>
            <a:off x="5592948" y="4292522"/>
            <a:ext cx="4737319" cy="4704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National Airport </a:t>
            </a:r>
            <a:r>
              <a:rPr lang="en-ZA">
                <a:solidFill>
                  <a:schemeClr val="tx1"/>
                </a:solidFill>
              </a:rPr>
              <a:t>Development Plan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92" name="Rectangle: Diagonal Corners Rounded 291">
            <a:extLst>
              <a:ext uri="{FF2B5EF4-FFF2-40B4-BE49-F238E27FC236}">
                <a16:creationId xmlns:a16="http://schemas.microsoft.com/office/drawing/2014/main" id="{B74CDE32-616F-0321-E361-9F00A323BAEF}"/>
              </a:ext>
            </a:extLst>
          </p:cNvPr>
          <p:cNvSpPr/>
          <p:nvPr/>
        </p:nvSpPr>
        <p:spPr>
          <a:xfrm>
            <a:off x="712923" y="4816821"/>
            <a:ext cx="4757979" cy="1512545"/>
          </a:xfrm>
          <a:prstGeom prst="round2DiagRect">
            <a:avLst/>
          </a:prstGeom>
          <a:solidFill>
            <a:srgbClr val="FAAA1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ZA" sz="1400" dirty="0">
                <a:solidFill>
                  <a:schemeClr val="tx1"/>
                </a:solidFill>
              </a:rPr>
              <a:t>Position South Africa as Africa’s Airfreight Hub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ZA" sz="1400" dirty="0">
                <a:solidFill>
                  <a:schemeClr val="tx1"/>
                </a:solidFill>
              </a:rPr>
              <a:t>Make South African Exports More Competitive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ZA" sz="1400" dirty="0">
                <a:solidFill>
                  <a:schemeClr val="tx1"/>
                </a:solidFill>
              </a:rPr>
              <a:t>Modernise Airport Cargo Infrastructure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ZA" sz="1400" dirty="0">
                <a:solidFill>
                  <a:schemeClr val="tx1"/>
                </a:solidFill>
              </a:rPr>
              <a:t>Expand Inclusive Participation Across the Logistics Value Chain</a:t>
            </a:r>
          </a:p>
        </p:txBody>
      </p:sp>
      <p:sp>
        <p:nvSpPr>
          <p:cNvPr id="293" name="Rectangle: Diagonal Corners Rounded 292">
            <a:extLst>
              <a:ext uri="{FF2B5EF4-FFF2-40B4-BE49-F238E27FC236}">
                <a16:creationId xmlns:a16="http://schemas.microsoft.com/office/drawing/2014/main" id="{B52662E5-0D8F-75E5-E515-BA822410BEB5}"/>
              </a:ext>
            </a:extLst>
          </p:cNvPr>
          <p:cNvSpPr/>
          <p:nvPr/>
        </p:nvSpPr>
        <p:spPr>
          <a:xfrm>
            <a:off x="5571641" y="4779537"/>
            <a:ext cx="4750231" cy="1549829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Airport development and </a:t>
            </a:r>
            <a:r>
              <a:rPr lang="en-US" sz="1400" dirty="0" err="1">
                <a:solidFill>
                  <a:schemeClr val="tx1"/>
                </a:solidFill>
              </a:rPr>
              <a:t>rationalisation</a:t>
            </a:r>
            <a:endParaRPr lang="en-US" sz="14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Aerotropolis and Airport City initiatives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Integration with national, provincial, and municipal planning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Airport funding mechanisms for provincial and municipal airports</a:t>
            </a: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2795EC95-D674-4418-9B43-D9C81672BFCB}"/>
              </a:ext>
            </a:extLst>
          </p:cNvPr>
          <p:cNvSpPr/>
          <p:nvPr/>
        </p:nvSpPr>
        <p:spPr>
          <a:xfrm>
            <a:off x="3068664" y="6372043"/>
            <a:ext cx="4145797" cy="4560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i="1"/>
              <a:t>Cabinet Processes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9B51D5-D7C1-E841-7E23-26E8F80D466C}"/>
              </a:ext>
            </a:extLst>
          </p:cNvPr>
          <p:cNvSpPr txBox="1"/>
          <p:nvPr/>
        </p:nvSpPr>
        <p:spPr>
          <a:xfrm>
            <a:off x="187522" y="59745"/>
            <a:ext cx="550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ZA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olicy</a:t>
            </a: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 Directive</a:t>
            </a:r>
          </a:p>
        </p:txBody>
      </p:sp>
    </p:spTree>
    <p:extLst>
      <p:ext uri="{BB962C8B-B14F-4D97-AF65-F5344CB8AC3E}">
        <p14:creationId xmlns:p14="http://schemas.microsoft.com/office/powerpoint/2010/main" val="350067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national transportation conference&#10;&#10;AI-generated content may be incorrect.">
            <a:extLst>
              <a:ext uri="{FF2B5EF4-FFF2-40B4-BE49-F238E27FC236}">
                <a16:creationId xmlns:a16="http://schemas.microsoft.com/office/drawing/2014/main" id="{8CEB5331-647E-D874-01B9-4090AA2B19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0" y="532829"/>
            <a:ext cx="2043243" cy="1011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0A8217-7AA3-A7F8-63AC-7F2E1A27DA70}"/>
              </a:ext>
            </a:extLst>
          </p:cNvPr>
          <p:cNvSpPr txBox="1"/>
          <p:nvPr/>
        </p:nvSpPr>
        <p:spPr>
          <a:xfrm>
            <a:off x="642242" y="3198167"/>
            <a:ext cx="471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59551440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Page 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Thank you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ner Pag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Inner Page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Slide Divider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Slide Divider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2_Slide Divider 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3_Slide Divider 4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4_Slide Divider 5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5_Slide Divider 6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125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</vt:i4>
      </vt:variant>
    </vt:vector>
  </HeadingPairs>
  <TitlesOfParts>
    <vt:vector size="16" baseType="lpstr">
      <vt:lpstr>Aptos</vt:lpstr>
      <vt:lpstr>Arial</vt:lpstr>
      <vt:lpstr>Wingdings</vt:lpstr>
      <vt:lpstr>Cover Page </vt:lpstr>
      <vt:lpstr>Inner Page 1</vt:lpstr>
      <vt:lpstr>1_Inner Page 2</vt:lpstr>
      <vt:lpstr>Slide Divider 1</vt:lpstr>
      <vt:lpstr>1_Slide Divider 2</vt:lpstr>
      <vt:lpstr>2_Slide Divider 3</vt:lpstr>
      <vt:lpstr>3_Slide Divider 4</vt:lpstr>
      <vt:lpstr>4_Slide Divider 5</vt:lpstr>
      <vt:lpstr>5_Slide Divider 6</vt:lpstr>
      <vt:lpstr>Thank you Slide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Oswald Mohape</dc:creator>
  <cp:lastModifiedBy>Elizabeth Mpye</cp:lastModifiedBy>
  <cp:revision>7</cp:revision>
  <dcterms:created xsi:type="dcterms:W3CDTF">2026-02-16T12:46:11Z</dcterms:created>
  <dcterms:modified xsi:type="dcterms:W3CDTF">2026-03-17T05:18:43Z</dcterms:modified>
</cp:coreProperties>
</file>